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092" r:id="rId2"/>
    <p:sldMasterId id="2147484104" r:id="rId3"/>
    <p:sldMasterId id="2147484116" r:id="rId4"/>
    <p:sldMasterId id="2147484128" r:id="rId5"/>
    <p:sldMasterId id="2147484140" r:id="rId6"/>
  </p:sldMasterIdLst>
  <p:notesMasterIdLst>
    <p:notesMasterId r:id="rId78"/>
  </p:notesMasterIdLst>
  <p:sldIdLst>
    <p:sldId id="317" r:id="rId7"/>
    <p:sldId id="257" r:id="rId8"/>
    <p:sldId id="344" r:id="rId9"/>
    <p:sldId id="339" r:id="rId10"/>
    <p:sldId id="258" r:id="rId11"/>
    <p:sldId id="347" r:id="rId12"/>
    <p:sldId id="348" r:id="rId13"/>
    <p:sldId id="349" r:id="rId14"/>
    <p:sldId id="346" r:id="rId15"/>
    <p:sldId id="319" r:id="rId16"/>
    <p:sldId id="320" r:id="rId17"/>
    <p:sldId id="334" r:id="rId18"/>
    <p:sldId id="335" r:id="rId19"/>
    <p:sldId id="336" r:id="rId20"/>
    <p:sldId id="361" r:id="rId21"/>
    <p:sldId id="362" r:id="rId22"/>
    <p:sldId id="363" r:id="rId23"/>
    <p:sldId id="364" r:id="rId24"/>
    <p:sldId id="322" r:id="rId25"/>
    <p:sldId id="323" r:id="rId26"/>
    <p:sldId id="324" r:id="rId27"/>
    <p:sldId id="325" r:id="rId28"/>
    <p:sldId id="326" r:id="rId29"/>
    <p:sldId id="327" r:id="rId30"/>
    <p:sldId id="340" r:id="rId31"/>
    <p:sldId id="341" r:id="rId32"/>
    <p:sldId id="365" r:id="rId33"/>
    <p:sldId id="366" r:id="rId34"/>
    <p:sldId id="367" r:id="rId35"/>
    <p:sldId id="329" r:id="rId36"/>
    <p:sldId id="368" r:id="rId37"/>
    <p:sldId id="369" r:id="rId38"/>
    <p:sldId id="370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354" r:id="rId48"/>
    <p:sldId id="371" r:id="rId49"/>
    <p:sldId id="355" r:id="rId50"/>
    <p:sldId id="286" r:id="rId51"/>
    <p:sldId id="290" r:id="rId52"/>
    <p:sldId id="291" r:id="rId53"/>
    <p:sldId id="292" r:id="rId54"/>
    <p:sldId id="293" r:id="rId55"/>
    <p:sldId id="294" r:id="rId56"/>
    <p:sldId id="295" r:id="rId57"/>
    <p:sldId id="297" r:id="rId58"/>
    <p:sldId id="298" r:id="rId59"/>
    <p:sldId id="299" r:id="rId60"/>
    <p:sldId id="315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10" r:id="rId70"/>
    <p:sldId id="352" r:id="rId71"/>
    <p:sldId id="353" r:id="rId72"/>
    <p:sldId id="360" r:id="rId73"/>
    <p:sldId id="311" r:id="rId74"/>
    <p:sldId id="312" r:id="rId75"/>
    <p:sldId id="345" r:id="rId76"/>
    <p:sldId id="330" r:id="rId7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1520A"/>
    <a:srgbClr val="2F4E0A"/>
    <a:srgbClr val="365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8681" autoAdjust="0"/>
    <p:restoredTop sz="92258" autoAdjust="0"/>
  </p:normalViewPr>
  <p:slideViewPr>
    <p:cSldViewPr>
      <p:cViewPr>
        <p:scale>
          <a:sx n="100" d="100"/>
          <a:sy n="100" d="100"/>
        </p:scale>
        <p:origin x="15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11.jp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37608505642932E-2"/>
          <c:y val="0.18659386035292494"/>
          <c:w val="0.46790474608032734"/>
          <c:h val="0.81070188080138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росходов бюджета муниципального образования «Город Майкоп» в 2021 году</c:v>
                </c:pt>
              </c:strCache>
            </c:strRef>
          </c:tx>
          <c:explosion val="36"/>
          <c:dPt>
            <c:idx val="0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7"/>
            <c:bubble3D val="0"/>
            <c:explosion val="61"/>
          </c:dPt>
          <c:dPt>
            <c:idx val="9"/>
            <c:bubble3D val="0"/>
            <c:explosion val="42"/>
          </c:dPt>
          <c:cat>
            <c:strRef>
              <c:f>Лист1!$A$2:$A$11</c:f>
              <c:strCache>
                <c:ptCount val="10"/>
                <c:pt idx="0">
                  <c:v>Общегосудартсвенные расходы 265654,5 тыс.рублей (7%)</c:v>
                </c:pt>
                <c:pt idx="1">
                  <c:v>Национальная безопасность правохранительная деятельность 31279,3 тыс.рубли (1%)</c:v>
                </c:pt>
                <c:pt idx="2">
                  <c:v>Национальная экономика 457745,4 тыс.рубли (12%)</c:v>
                </c:pt>
                <c:pt idx="3">
                  <c:v>Жилищно-коммунальное хозяйство 743229,2 тыс.рублей (20%)</c:v>
                </c:pt>
                <c:pt idx="4">
                  <c:v>Образование 1807667,5 тыс.рублей (47%)</c:v>
                </c:pt>
                <c:pt idx="5">
                  <c:v>Культура и кинематография 145713,4 тыс.рублей (4%)</c:v>
                </c:pt>
                <c:pt idx="6">
                  <c:v>Социальная политика 172070,2 тыс.рублей (5%)</c:v>
                </c:pt>
                <c:pt idx="7">
                  <c:v>Физическая культура и спорт 50270,1 тыс.рублей (1%)</c:v>
                </c:pt>
                <c:pt idx="8">
                  <c:v>Средство массовой информации 24962,4 тыс.рублей (1%)</c:v>
                </c:pt>
                <c:pt idx="9">
                  <c:v>Обслуживание государственного и муниципального долга 56808,2 тыс.рублей (2%)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7.0000000000000007E-2</c:v>
                </c:pt>
                <c:pt idx="1">
                  <c:v>0.01</c:v>
                </c:pt>
                <c:pt idx="2">
                  <c:v>0.12</c:v>
                </c:pt>
                <c:pt idx="3">
                  <c:v>0.2</c:v>
                </c:pt>
                <c:pt idx="4">
                  <c:v>0.47</c:v>
                </c:pt>
                <c:pt idx="5">
                  <c:v>0.04</c:v>
                </c:pt>
                <c:pt idx="6">
                  <c:v>0.05</c:v>
                </c:pt>
                <c:pt idx="7">
                  <c:v>0.01</c:v>
                </c:pt>
                <c:pt idx="8">
                  <c:v>0.01</c:v>
                </c:pt>
                <c:pt idx="9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796983226052566"/>
          <c:y val="5.0352873839298026E-2"/>
          <c:w val="0.43203016773947434"/>
          <c:h val="0.94964712616070202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9749015748031"/>
          <c:y val="0.28315625"/>
          <c:w val="0.42581249999999998"/>
          <c:h val="0.638718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Программно-целевые расходы муниципального образования "Город Майкоп" в 2021 году</c:v>
                </c:pt>
              </c:strCache>
            </c:strRef>
          </c:tx>
          <c:explosion val="25"/>
          <c:dPt>
            <c:idx val="0"/>
            <c:bubble3D val="0"/>
            <c:explosion val="6"/>
          </c:dPt>
          <c:dPt>
            <c:idx val="1"/>
            <c:bubble3D val="0"/>
            <c:explosion val="15"/>
          </c:dPt>
          <c:dPt>
            <c:idx val="2"/>
            <c:bubble3D val="0"/>
            <c:explosion val="21"/>
          </c:dPt>
          <c:cat>
            <c:strRef>
              <c:f>Лист1!$A$2:$A$4</c:f>
              <c:strCache>
                <c:ptCount val="3"/>
                <c:pt idx="0">
                  <c:v>Муниципальные программы 3377852,4 тыс.руб.(90,5%)</c:v>
                </c:pt>
                <c:pt idx="1">
                  <c:v>Непрограммные расходы 358477,2 тыс.руб.(7,9%)</c:v>
                </c:pt>
                <c:pt idx="2">
                  <c:v>Ведомственные программы 19070,6 тыс.руб.(1,6%)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0.89900000000000002</c:v>
                </c:pt>
                <c:pt idx="1">
                  <c:v>9.5000000000000001E-2</c:v>
                </c:pt>
                <c:pt idx="2" formatCode="0%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6"/>
        <c:holeSize val="48"/>
      </c:doughnutChart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72000"/>
      </a:blip>
      <a:srcRect/>
      <a:stretch>
        <a:fillRect l="-12000" t="27000" r="53000" b="1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3575655760991"/>
          <c:y val="3.5760305721756744E-2"/>
          <c:w val="0.8237038703016738"/>
          <c:h val="0.9384155647520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554990</c:v>
                </c:pt>
                <c:pt idx="1">
                  <c:v>685990</c:v>
                </c:pt>
                <c:pt idx="2">
                  <c:v>531285.5</c:v>
                </c:pt>
                <c:pt idx="3">
                  <c:v>426681</c:v>
                </c:pt>
                <c:pt idx="4">
                  <c:v>402976.5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invertIfNegative val="0"/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400000</c:v>
                </c:pt>
                <c:pt idx="1">
                  <c:v>350000</c:v>
                </c:pt>
                <c:pt idx="2">
                  <c:v>493714.5</c:v>
                </c:pt>
                <c:pt idx="3">
                  <c:v>598319</c:v>
                </c:pt>
                <c:pt idx="4">
                  <c:v>622023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67968"/>
        <c:axId val="144069760"/>
      </c:barChart>
      <c:catAx>
        <c:axId val="144067968"/>
        <c:scaling>
          <c:orientation val="minMax"/>
        </c:scaling>
        <c:delete val="1"/>
        <c:axPos val="b"/>
        <c:majorTickMark val="out"/>
        <c:minorTickMark val="none"/>
        <c:tickLblPos val="low"/>
        <c:crossAx val="144069760"/>
        <c:crosses val="autoZero"/>
        <c:auto val="1"/>
        <c:lblAlgn val="ctr"/>
        <c:lblOffset val="100"/>
        <c:noMultiLvlLbl val="0"/>
      </c:catAx>
      <c:valAx>
        <c:axId val="1440697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4067968"/>
        <c:crosses val="autoZero"/>
        <c:crossBetween val="between"/>
        <c:majorUnit val="300000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82623204139981854"/>
          <c:y val="0.45101353767673091"/>
          <c:w val="0.16436089083495725"/>
          <c:h val="0.284988491788926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61FE14C-8119-40B5-9330-6B5011C6910B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5F991EC-6FCE-4B2C-9D82-6D3DF440348E}" type="presOf" srcId="{5F622B3C-0E9E-485F-8B26-64443203DECF}" destId="{D61FE14C-8119-40B5-9330-6B5011C691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8B976-4078-4B18-B9FB-25318E8A0968}" type="doc">
      <dgm:prSet loTypeId="urn:microsoft.com/office/officeart/2005/8/layout/pyramid2" loCatId="pyramid" qsTypeId="urn:microsoft.com/office/officeart/2005/8/quickstyle/3d7" qsCatId="3D" csTypeId="urn:microsoft.com/office/officeart/2005/8/colors/colorful3" csCatId="colorful" phldr="1"/>
      <dgm:spPr/>
    </dgm:pt>
    <dgm:pt modelId="{ED641DCA-396E-4012-9200-A9291021DB0D}">
      <dgm:prSet phldrT="[Текст]" custT="1"/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tx1"/>
            </a:gs>
            <a:gs pos="100000">
              <a:schemeClr val="accent3">
                <a:lumMod val="17000"/>
                <a:lumOff val="83000"/>
              </a:schemeClr>
            </a:gs>
          </a:gsLst>
          <a:lin ang="5400000" scaled="0"/>
        </a:gradFill>
      </dgm:spPr>
      <dgm:t>
        <a:bodyPr/>
        <a:lstStyle/>
        <a:p>
          <a:endParaRPr lang="ru-RU" sz="1400" i="1" dirty="0">
            <a:latin typeface="Arial Black" panose="020B0A04020102020204" pitchFamily="34" charset="0"/>
          </a:endParaRPr>
        </a:p>
      </dgm:t>
    </dgm:pt>
    <dgm:pt modelId="{A0322AEF-4CCA-44E9-A790-80F8EE6A31AB}" type="parTrans" cxnId="{9DB7985F-81D2-44FD-8143-02C420130D60}">
      <dgm:prSet/>
      <dgm:spPr/>
      <dgm:t>
        <a:bodyPr/>
        <a:lstStyle/>
        <a:p>
          <a:endParaRPr lang="ru-RU"/>
        </a:p>
      </dgm:t>
    </dgm:pt>
    <dgm:pt modelId="{559BBAF8-7EF8-4139-BD08-1875C30A8AC9}" type="sibTrans" cxnId="{9DB7985F-81D2-44FD-8143-02C420130D60}">
      <dgm:prSet/>
      <dgm:spPr/>
      <dgm:t>
        <a:bodyPr/>
        <a:lstStyle/>
        <a:p>
          <a:endParaRPr lang="ru-RU"/>
        </a:p>
      </dgm:t>
    </dgm:pt>
    <dgm:pt modelId="{FCB6B3B1-6151-4CFB-9730-BAF8ED5744FA}">
      <dgm:prSet phldrT="[Текст]" custT="1"/>
      <dgm:spPr/>
      <dgm:t>
        <a:bodyPr/>
        <a:lstStyle/>
        <a:p>
          <a:endParaRPr lang="ru-RU" sz="2400" dirty="0">
            <a:latin typeface="Arial Black" panose="020B0A04020102020204" pitchFamily="34" charset="0"/>
          </a:endParaRPr>
        </a:p>
      </dgm:t>
    </dgm:pt>
    <dgm:pt modelId="{F025FB62-00B2-4070-A444-0A1D4EC882CB}" type="parTrans" cxnId="{1FBF862F-87A5-4806-813D-EA8B1ECC7FB4}">
      <dgm:prSet/>
      <dgm:spPr/>
      <dgm:t>
        <a:bodyPr/>
        <a:lstStyle/>
        <a:p>
          <a:endParaRPr lang="ru-RU"/>
        </a:p>
      </dgm:t>
    </dgm:pt>
    <dgm:pt modelId="{ADC9916E-0BF5-4F2C-93BC-DC6728770949}" type="sibTrans" cxnId="{1FBF862F-87A5-4806-813D-EA8B1ECC7FB4}">
      <dgm:prSet/>
      <dgm:spPr/>
      <dgm:t>
        <a:bodyPr/>
        <a:lstStyle/>
        <a:p>
          <a:endParaRPr lang="ru-RU"/>
        </a:p>
      </dgm:t>
    </dgm:pt>
    <dgm:pt modelId="{FC8A3893-23F2-4190-B88E-42F389BAE6B2}">
      <dgm:prSet phldrT="[Текст]" custT="1"/>
      <dgm:spPr/>
      <dgm:t>
        <a:bodyPr/>
        <a:lstStyle/>
        <a:p>
          <a:endParaRPr lang="ru-RU" sz="2500" dirty="0">
            <a:latin typeface="Arial Black" panose="020B0A04020102020204" pitchFamily="34" charset="0"/>
          </a:endParaRPr>
        </a:p>
      </dgm:t>
    </dgm:pt>
    <dgm:pt modelId="{0DEDABD1-A022-4F82-8C95-86F8B2521216}" type="parTrans" cxnId="{BD34A514-EB2C-4A80-997F-7AA3769961C1}">
      <dgm:prSet/>
      <dgm:spPr/>
      <dgm:t>
        <a:bodyPr/>
        <a:lstStyle/>
        <a:p>
          <a:endParaRPr lang="ru-RU"/>
        </a:p>
      </dgm:t>
    </dgm:pt>
    <dgm:pt modelId="{701FDC48-0040-4E89-A2FD-44DB9D4494A1}" type="sibTrans" cxnId="{BD34A514-EB2C-4A80-997F-7AA3769961C1}">
      <dgm:prSet/>
      <dgm:spPr/>
      <dgm:t>
        <a:bodyPr/>
        <a:lstStyle/>
        <a:p>
          <a:endParaRPr lang="ru-RU"/>
        </a:p>
      </dgm:t>
    </dgm:pt>
    <dgm:pt modelId="{4422921A-99EF-470A-8CF2-C5E6A4531EE1}">
      <dgm:prSet phldrT="[Текст]" custT="1"/>
      <dgm:spPr/>
      <dgm:t>
        <a:bodyPr/>
        <a:lstStyle/>
        <a:p>
          <a:endParaRPr lang="ru-RU" sz="2000" dirty="0">
            <a:latin typeface="Arial Black" panose="020B0A04020102020204" pitchFamily="34" charset="0"/>
          </a:endParaRPr>
        </a:p>
      </dgm:t>
    </dgm:pt>
    <dgm:pt modelId="{4B9F6E4C-987B-4B2E-B9CB-354A85B29534}" type="parTrans" cxnId="{12F805C5-AFE7-4180-9F3E-B5AFED4CDD2E}">
      <dgm:prSet/>
      <dgm:spPr/>
      <dgm:t>
        <a:bodyPr/>
        <a:lstStyle/>
        <a:p>
          <a:endParaRPr lang="ru-RU"/>
        </a:p>
      </dgm:t>
    </dgm:pt>
    <dgm:pt modelId="{A478BDCC-4EE9-4F9F-B8A3-02AD3BA21F27}" type="sibTrans" cxnId="{12F805C5-AFE7-4180-9F3E-B5AFED4CDD2E}">
      <dgm:prSet/>
      <dgm:spPr/>
      <dgm:t>
        <a:bodyPr/>
        <a:lstStyle/>
        <a:p>
          <a:endParaRPr lang="ru-RU"/>
        </a:p>
      </dgm:t>
    </dgm:pt>
    <dgm:pt modelId="{3EE63F1B-5AE1-49BF-9A15-A2160F69C575}">
      <dgm:prSet phldrT="[Текст]" custT="1"/>
      <dgm:spPr/>
      <dgm:t>
        <a:bodyPr/>
        <a:lstStyle/>
        <a:p>
          <a:endParaRPr lang="ru-RU" sz="2700" dirty="0">
            <a:latin typeface="Arial Black" panose="020B0A04020102020204" pitchFamily="34" charset="0"/>
          </a:endParaRPr>
        </a:p>
      </dgm:t>
    </dgm:pt>
    <dgm:pt modelId="{25EB4699-655E-41F8-A99C-9B817B22BE5E}" type="parTrans" cxnId="{242BCABC-B131-4B6F-B92E-FBDB9C1C8FED}">
      <dgm:prSet/>
      <dgm:spPr/>
      <dgm:t>
        <a:bodyPr/>
        <a:lstStyle/>
        <a:p>
          <a:endParaRPr lang="ru-RU"/>
        </a:p>
      </dgm:t>
    </dgm:pt>
    <dgm:pt modelId="{10AFD66D-6DB8-4C30-9D72-6A8DBE5E02E0}" type="sibTrans" cxnId="{242BCABC-B131-4B6F-B92E-FBDB9C1C8FED}">
      <dgm:prSet/>
      <dgm:spPr/>
      <dgm:t>
        <a:bodyPr/>
        <a:lstStyle/>
        <a:p>
          <a:endParaRPr lang="ru-RU"/>
        </a:p>
      </dgm:t>
    </dgm:pt>
    <dgm:pt modelId="{3F808148-BB65-47EC-9ECD-3CD836DB3DE5}" type="pres">
      <dgm:prSet presAssocID="{E028B976-4078-4B18-B9FB-25318E8A0968}" presName="compositeShape" presStyleCnt="0">
        <dgm:presLayoutVars>
          <dgm:dir/>
          <dgm:resizeHandles/>
        </dgm:presLayoutVars>
      </dgm:prSet>
      <dgm:spPr/>
    </dgm:pt>
    <dgm:pt modelId="{B29715FB-37F1-41B6-BB85-C1E0D443C89D}" type="pres">
      <dgm:prSet presAssocID="{E028B976-4078-4B18-B9FB-25318E8A0968}" presName="pyramid" presStyleLbl="node1" presStyleIdx="0" presStyleCnt="1" custLinFactNeighborX="-4361" custLinFactNeighborY="1293"/>
      <dgm:spPr/>
    </dgm:pt>
    <dgm:pt modelId="{16B1685F-359E-4BEB-B196-AB5F6B901B9F}" type="pres">
      <dgm:prSet presAssocID="{E028B976-4078-4B18-B9FB-25318E8A0968}" presName="theList" presStyleCnt="0"/>
      <dgm:spPr/>
    </dgm:pt>
    <dgm:pt modelId="{C200239D-875F-4CC4-BC1F-BD78710DC148}" type="pres">
      <dgm:prSet presAssocID="{ED641DCA-396E-4012-9200-A9291021DB0D}" presName="aNode" presStyleLbl="fgAcc1" presStyleIdx="0" presStyleCnt="5" custScaleY="112916" custLinFactNeighborX="243" custLinFactNeighborY="-50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FB662-A181-489A-8876-8FC268047DDB}" type="pres">
      <dgm:prSet presAssocID="{ED641DCA-396E-4012-9200-A9291021DB0D}" presName="aSpace" presStyleCnt="0"/>
      <dgm:spPr/>
    </dgm:pt>
    <dgm:pt modelId="{E180D198-DF40-4491-A99A-640F7FC50A83}" type="pres">
      <dgm:prSet presAssocID="{FCB6B3B1-6151-4CFB-9730-BAF8ED5744FA}" presName="aNode" presStyleLbl="fgAcc1" presStyleIdx="1" presStyleCnt="5" custScaleY="117507" custLinFactNeighborY="24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17D83-9EC2-40D4-AB44-4F7F876A6C33}" type="pres">
      <dgm:prSet presAssocID="{FCB6B3B1-6151-4CFB-9730-BAF8ED5744FA}" presName="aSpace" presStyleCnt="0"/>
      <dgm:spPr/>
    </dgm:pt>
    <dgm:pt modelId="{318FBB68-F429-4BAD-BFCB-AE160DA6C1A0}" type="pres">
      <dgm:prSet presAssocID="{FC8A3893-23F2-4190-B88E-42F389BAE6B2}" presName="aNode" presStyleLbl="fgAcc1" presStyleIdx="2" presStyleCnt="5" custScaleY="113918" custLinFactY="1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4CB99-2EB7-4EBD-B54E-2990E49241F2}" type="pres">
      <dgm:prSet presAssocID="{FC8A3893-23F2-4190-B88E-42F389BAE6B2}" presName="aSpace" presStyleCnt="0"/>
      <dgm:spPr/>
    </dgm:pt>
    <dgm:pt modelId="{89247520-DACB-4DA8-8BDA-D12C9D6D1DF0}" type="pres">
      <dgm:prSet presAssocID="{3EE63F1B-5AE1-49BF-9A15-A2160F69C575}" presName="aNode" presStyleLbl="fgAcc1" presStyleIdx="3" presStyleCnt="5" custScaleY="111531" custLinFactY="13032" custLinFactNeighborX="-2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21F95-ED64-42A8-8FD9-4BEEDDA50824}" type="pres">
      <dgm:prSet presAssocID="{3EE63F1B-5AE1-49BF-9A15-A2160F69C575}" presName="aSpace" presStyleCnt="0"/>
      <dgm:spPr/>
    </dgm:pt>
    <dgm:pt modelId="{23F357C9-0C1F-4ABD-9C93-8A13A9BDC2EA}" type="pres">
      <dgm:prSet presAssocID="{4422921A-99EF-470A-8CF2-C5E6A4531EE1}" presName="aNode" presStyleLbl="fgAcc1" presStyleIdx="4" presStyleCnt="5" custScaleY="132794" custLinFactY="358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AC022-CBF3-49F2-928B-AF2EFFD9FF4C}" type="pres">
      <dgm:prSet presAssocID="{4422921A-99EF-470A-8CF2-C5E6A4531EE1}" presName="aSpace" presStyleCnt="0"/>
      <dgm:spPr/>
    </dgm:pt>
  </dgm:ptLst>
  <dgm:cxnLst>
    <dgm:cxn modelId="{12F805C5-AFE7-4180-9F3E-B5AFED4CDD2E}" srcId="{E028B976-4078-4B18-B9FB-25318E8A0968}" destId="{4422921A-99EF-470A-8CF2-C5E6A4531EE1}" srcOrd="4" destOrd="0" parTransId="{4B9F6E4C-987B-4B2E-B9CB-354A85B29534}" sibTransId="{A478BDCC-4EE9-4F9F-B8A3-02AD3BA21F27}"/>
    <dgm:cxn modelId="{71152F41-FCAC-41CE-B9C5-938B11C0EE68}" type="presOf" srcId="{FC8A3893-23F2-4190-B88E-42F389BAE6B2}" destId="{318FBB68-F429-4BAD-BFCB-AE160DA6C1A0}" srcOrd="0" destOrd="0" presId="urn:microsoft.com/office/officeart/2005/8/layout/pyramid2"/>
    <dgm:cxn modelId="{242BCABC-B131-4B6F-B92E-FBDB9C1C8FED}" srcId="{E028B976-4078-4B18-B9FB-25318E8A0968}" destId="{3EE63F1B-5AE1-49BF-9A15-A2160F69C575}" srcOrd="3" destOrd="0" parTransId="{25EB4699-655E-41F8-A99C-9B817B22BE5E}" sibTransId="{10AFD66D-6DB8-4C30-9D72-6A8DBE5E02E0}"/>
    <dgm:cxn modelId="{41A77362-8B09-4DF2-81EF-3280F708A3A0}" type="presOf" srcId="{3EE63F1B-5AE1-49BF-9A15-A2160F69C575}" destId="{89247520-DACB-4DA8-8BDA-D12C9D6D1DF0}" srcOrd="0" destOrd="0" presId="urn:microsoft.com/office/officeart/2005/8/layout/pyramid2"/>
    <dgm:cxn modelId="{BD34A514-EB2C-4A80-997F-7AA3769961C1}" srcId="{E028B976-4078-4B18-B9FB-25318E8A0968}" destId="{FC8A3893-23F2-4190-B88E-42F389BAE6B2}" srcOrd="2" destOrd="0" parTransId="{0DEDABD1-A022-4F82-8C95-86F8B2521216}" sibTransId="{701FDC48-0040-4E89-A2FD-44DB9D4494A1}"/>
    <dgm:cxn modelId="{C2A9E23A-EBB6-49FA-ACE7-FD85CE04C129}" type="presOf" srcId="{FCB6B3B1-6151-4CFB-9730-BAF8ED5744FA}" destId="{E180D198-DF40-4491-A99A-640F7FC50A83}" srcOrd="0" destOrd="0" presId="urn:microsoft.com/office/officeart/2005/8/layout/pyramid2"/>
    <dgm:cxn modelId="{9DB1662F-C9B9-467E-8A47-B9E3B12633BE}" type="presOf" srcId="{E028B976-4078-4B18-B9FB-25318E8A0968}" destId="{3F808148-BB65-47EC-9ECD-3CD836DB3DE5}" srcOrd="0" destOrd="0" presId="urn:microsoft.com/office/officeart/2005/8/layout/pyramid2"/>
    <dgm:cxn modelId="{1FBF862F-87A5-4806-813D-EA8B1ECC7FB4}" srcId="{E028B976-4078-4B18-B9FB-25318E8A0968}" destId="{FCB6B3B1-6151-4CFB-9730-BAF8ED5744FA}" srcOrd="1" destOrd="0" parTransId="{F025FB62-00B2-4070-A444-0A1D4EC882CB}" sibTransId="{ADC9916E-0BF5-4F2C-93BC-DC6728770949}"/>
    <dgm:cxn modelId="{9DB7985F-81D2-44FD-8143-02C420130D60}" srcId="{E028B976-4078-4B18-B9FB-25318E8A0968}" destId="{ED641DCA-396E-4012-9200-A9291021DB0D}" srcOrd="0" destOrd="0" parTransId="{A0322AEF-4CCA-44E9-A790-80F8EE6A31AB}" sibTransId="{559BBAF8-7EF8-4139-BD08-1875C30A8AC9}"/>
    <dgm:cxn modelId="{904C7837-0543-4422-BF2A-547438B9EF5B}" type="presOf" srcId="{4422921A-99EF-470A-8CF2-C5E6A4531EE1}" destId="{23F357C9-0C1F-4ABD-9C93-8A13A9BDC2EA}" srcOrd="0" destOrd="0" presId="urn:microsoft.com/office/officeart/2005/8/layout/pyramid2"/>
    <dgm:cxn modelId="{195FACA3-6F67-45E4-BABF-734B06BFC142}" type="presOf" srcId="{ED641DCA-396E-4012-9200-A9291021DB0D}" destId="{C200239D-875F-4CC4-BC1F-BD78710DC148}" srcOrd="0" destOrd="0" presId="urn:microsoft.com/office/officeart/2005/8/layout/pyramid2"/>
    <dgm:cxn modelId="{F4D56EB9-3F25-4066-A9F9-64A9CD0E07F4}" type="presParOf" srcId="{3F808148-BB65-47EC-9ECD-3CD836DB3DE5}" destId="{B29715FB-37F1-41B6-BB85-C1E0D443C89D}" srcOrd="0" destOrd="0" presId="urn:microsoft.com/office/officeart/2005/8/layout/pyramid2"/>
    <dgm:cxn modelId="{A11B9329-65DA-46BA-A0BB-215483E6FAF3}" type="presParOf" srcId="{3F808148-BB65-47EC-9ECD-3CD836DB3DE5}" destId="{16B1685F-359E-4BEB-B196-AB5F6B901B9F}" srcOrd="1" destOrd="0" presId="urn:microsoft.com/office/officeart/2005/8/layout/pyramid2"/>
    <dgm:cxn modelId="{57E95564-CAC7-4572-AAA2-F8797E29C621}" type="presParOf" srcId="{16B1685F-359E-4BEB-B196-AB5F6B901B9F}" destId="{C200239D-875F-4CC4-BC1F-BD78710DC148}" srcOrd="0" destOrd="0" presId="urn:microsoft.com/office/officeart/2005/8/layout/pyramid2"/>
    <dgm:cxn modelId="{5A62361E-5D87-44A7-A02E-459765659963}" type="presParOf" srcId="{16B1685F-359E-4BEB-B196-AB5F6B901B9F}" destId="{35CFB662-A181-489A-8876-8FC268047DDB}" srcOrd="1" destOrd="0" presId="urn:microsoft.com/office/officeart/2005/8/layout/pyramid2"/>
    <dgm:cxn modelId="{6B69D606-45E3-4A46-83C9-3B3E71810CE2}" type="presParOf" srcId="{16B1685F-359E-4BEB-B196-AB5F6B901B9F}" destId="{E180D198-DF40-4491-A99A-640F7FC50A83}" srcOrd="2" destOrd="0" presId="urn:microsoft.com/office/officeart/2005/8/layout/pyramid2"/>
    <dgm:cxn modelId="{E93331BD-77BC-412D-BBB9-9D0D43C596B8}" type="presParOf" srcId="{16B1685F-359E-4BEB-B196-AB5F6B901B9F}" destId="{C5917D83-9EC2-40D4-AB44-4F7F876A6C33}" srcOrd="3" destOrd="0" presId="urn:microsoft.com/office/officeart/2005/8/layout/pyramid2"/>
    <dgm:cxn modelId="{E7D2E231-9448-46DA-A98C-28B516D4ACC4}" type="presParOf" srcId="{16B1685F-359E-4BEB-B196-AB5F6B901B9F}" destId="{318FBB68-F429-4BAD-BFCB-AE160DA6C1A0}" srcOrd="4" destOrd="0" presId="urn:microsoft.com/office/officeart/2005/8/layout/pyramid2"/>
    <dgm:cxn modelId="{E6965D24-7BF4-4A89-B3FE-EC705DC4381C}" type="presParOf" srcId="{16B1685F-359E-4BEB-B196-AB5F6B901B9F}" destId="{47B4CB99-2EB7-4EBD-B54E-2990E49241F2}" srcOrd="5" destOrd="0" presId="urn:microsoft.com/office/officeart/2005/8/layout/pyramid2"/>
    <dgm:cxn modelId="{7C5109E2-FD86-481F-9071-A0584B83BAA4}" type="presParOf" srcId="{16B1685F-359E-4BEB-B196-AB5F6B901B9F}" destId="{89247520-DACB-4DA8-8BDA-D12C9D6D1DF0}" srcOrd="6" destOrd="0" presId="urn:microsoft.com/office/officeart/2005/8/layout/pyramid2"/>
    <dgm:cxn modelId="{A25F2C16-4327-4010-9690-F220AF4D2A59}" type="presParOf" srcId="{16B1685F-359E-4BEB-B196-AB5F6B901B9F}" destId="{A2821F95-ED64-42A8-8FD9-4BEEDDA50824}" srcOrd="7" destOrd="0" presId="urn:microsoft.com/office/officeart/2005/8/layout/pyramid2"/>
    <dgm:cxn modelId="{0679C1E3-D0A0-4433-8E63-04F1C36F689D}" type="presParOf" srcId="{16B1685F-359E-4BEB-B196-AB5F6B901B9F}" destId="{23F357C9-0C1F-4ABD-9C93-8A13A9BDC2EA}" srcOrd="8" destOrd="0" presId="urn:microsoft.com/office/officeart/2005/8/layout/pyramid2"/>
    <dgm:cxn modelId="{CE30ECAD-6D45-4F4D-8FAB-20F409B4BDB5}" type="presParOf" srcId="{16B1685F-359E-4BEB-B196-AB5F6B901B9F}" destId="{EC4AC022-CBF3-49F2-928B-AF2EFFD9FF4C}" srcOrd="9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0.38496</cdr:x>
      <cdr:y>0.184</cdr:y>
    </cdr:from>
    <cdr:to>
      <cdr:x>0.4292</cdr:x>
      <cdr:y>0.24533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2383" y="864119"/>
          <a:ext cx="360005" cy="288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</cdr:x>
      <cdr:y>0.72065</cdr:y>
    </cdr:from>
    <cdr:to>
      <cdr:x>0.56195</cdr:x>
      <cdr:y>0.78198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68452" y="3384376"/>
          <a:ext cx="504081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0.4823</cdr:x>
      <cdr:y>0.29133</cdr:y>
    </cdr:from>
    <cdr:to>
      <cdr:x>0.55309</cdr:x>
      <cdr:y>0.35266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24462" y="1368152"/>
          <a:ext cx="576011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12%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0.33186</cdr:x>
      <cdr:y>0.12266</cdr:y>
    </cdr:from>
    <cdr:to>
      <cdr:x>0.38495</cdr:x>
      <cdr:y>0.184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00300" y="576064"/>
          <a:ext cx="4319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0.05752</cdr:x>
      <cdr:y>0.85864</cdr:y>
    </cdr:from>
    <cdr:to>
      <cdr:x>0.11062</cdr:x>
      <cdr:y>0.92732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8052" y="4032448"/>
          <a:ext cx="432074" cy="322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47%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0.10177</cdr:x>
      <cdr:y>0.21466</cdr:y>
    </cdr:from>
    <cdr:to>
      <cdr:x>0.14602</cdr:x>
      <cdr:y>0.27599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28092" y="1008112"/>
          <a:ext cx="360057" cy="288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0.16372</cdr:x>
      <cdr:y>0.138</cdr:y>
    </cdr:from>
    <cdr:to>
      <cdr:x>0.20797</cdr:x>
      <cdr:y>0.21467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32148" y="648072"/>
          <a:ext cx="360058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0.26106</cdr:x>
      <cdr:y>0.10733</cdr:y>
    </cdr:from>
    <cdr:to>
      <cdr:x>0.30531</cdr:x>
      <cdr:y>0.16866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24236" y="504056"/>
          <a:ext cx="360059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0.22566</cdr:x>
      <cdr:y>0.12266</cdr:y>
    </cdr:from>
    <cdr:to>
      <cdr:x>0.26106</cdr:x>
      <cdr:y>0.18399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836204" y="576064"/>
          <a:ext cx="288013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0.19912</cdr:x>
      <cdr:y>0.06133</cdr:y>
    </cdr:from>
    <cdr:to>
      <cdr:x>0.24337</cdr:x>
      <cdr:y>0.12266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620180" y="288032"/>
          <a:ext cx="360077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0.74093</cdr:x>
      <cdr:y>0.2835</cdr:y>
    </cdr:from>
    <cdr:to>
      <cdr:x>0.89093</cdr:x>
      <cdr:y>0.5085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516683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0.73236</cdr:x>
      <cdr:y>0.14175</cdr:y>
    </cdr:from>
    <cdr:to>
      <cdr:x>0.98042</cdr:x>
      <cdr:y>0.37209</cdr:y>
    </cdr:to>
    <cdr:grpSp>
      <cdr:nvGrpSpPr>
        <cdr:cNvPr id="38" name="Группа 37"/>
        <cdr:cNvGrpSpPr/>
      </cdr:nvGrpSpPr>
      <cdr:grpSpPr>
        <a:xfrm xmlns:a="http://schemas.openxmlformats.org/drawingml/2006/main">
          <a:off x="5220842" y="538599"/>
          <a:ext cx="1768368" cy="875210"/>
          <a:chOff x="4464496" y="576064"/>
          <a:chExt cx="1512169" cy="936104"/>
        </a:xfrm>
      </cdr:grpSpPr>
      <cdr:cxnSp macro="">
        <cdr:nvCxnSpPr>
          <cdr:cNvPr id="16" name="Прямая соединительная линия 15"/>
          <cdr:cNvCxnSpPr/>
        </cdr:nvCxnSpPr>
        <cdr:spPr>
          <a:xfrm xmlns:a="http://schemas.openxmlformats.org/drawingml/2006/main" flipV="1">
            <a:off x="4464496" y="1152128"/>
            <a:ext cx="216024" cy="324036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2" name="TextBox 21"/>
          <cdr:cNvSpPr txBox="1"/>
        </cdr:nvSpPr>
        <cdr:spPr>
          <a:xfrm xmlns:a="http://schemas.openxmlformats.org/drawingml/2006/main">
            <a:off x="4608512" y="576064"/>
            <a:ext cx="1368153" cy="93610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</a:t>
            </a:r>
          </a:p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3377852,4 тыс.руб.</a:t>
            </a:r>
          </a:p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(89,9%)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0.46465</cdr:x>
      <cdr:y>0.16546</cdr:y>
    </cdr:from>
    <cdr:to>
      <cdr:x>0.67703</cdr:x>
      <cdr:y>0.41351</cdr:y>
    </cdr:to>
    <cdr:grpSp>
      <cdr:nvGrpSpPr>
        <cdr:cNvPr id="33" name="Группа 32"/>
        <cdr:cNvGrpSpPr/>
      </cdr:nvGrpSpPr>
      <cdr:grpSpPr>
        <a:xfrm xmlns:a="http://schemas.openxmlformats.org/drawingml/2006/main">
          <a:off x="3312393" y="628689"/>
          <a:ext cx="1514013" cy="942501"/>
          <a:chOff x="2736304" y="720080"/>
          <a:chExt cx="1294668" cy="1008112"/>
        </a:xfrm>
      </cdr:grpSpPr>
      <cdr:cxnSp macro="">
        <cdr:nvCxnSpPr>
          <cdr:cNvPr id="24" name="Прямая соединительная линия 23"/>
          <cdr:cNvCxnSpPr/>
        </cdr:nvCxnSpPr>
        <cdr:spPr>
          <a:xfrm xmlns:a="http://schemas.openxmlformats.org/drawingml/2006/main" flipH="1" flipV="1">
            <a:off x="3292547" y="1368152"/>
            <a:ext cx="144016" cy="36004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3"/>
          </a:lnRef>
          <a:fillRef xmlns:a="http://schemas.openxmlformats.org/drawingml/2006/main" idx="0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8" name="TextBox 27"/>
          <cdr:cNvSpPr txBox="1"/>
        </cdr:nvSpPr>
        <cdr:spPr>
          <a:xfrm xmlns:a="http://schemas.openxmlformats.org/drawingml/2006/main">
            <a:off x="2736304" y="720080"/>
            <a:ext cx="1294668" cy="9144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Ведомственная</a:t>
            </a:r>
          </a:p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19070,6 </a:t>
            </a:r>
            <a:r>
              <a:rPr lang="ru-RU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0.34791</cdr:x>
      <cdr:y>0.54879</cdr:y>
    </cdr:from>
    <cdr:to>
      <cdr:x>0.59596</cdr:x>
      <cdr:y>0.84839</cdr:y>
    </cdr:to>
    <cdr:grpSp>
      <cdr:nvGrpSpPr>
        <cdr:cNvPr id="32" name="Группа 31"/>
        <cdr:cNvGrpSpPr/>
      </cdr:nvGrpSpPr>
      <cdr:grpSpPr>
        <a:xfrm xmlns:a="http://schemas.openxmlformats.org/drawingml/2006/main">
          <a:off x="2480178" y="2085206"/>
          <a:ext cx="1768297" cy="1138372"/>
          <a:chOff x="2016224" y="2304256"/>
          <a:chExt cx="1512168" cy="1217564"/>
        </a:xfrm>
      </cdr:grpSpPr>
      <cdr:cxnSp macro="">
        <cdr:nvCxnSpPr>
          <cdr:cNvPr id="30" name="Прямая соединительная линия 29"/>
          <cdr:cNvCxnSpPr/>
        </cdr:nvCxnSpPr>
        <cdr:spPr>
          <a:xfrm xmlns:a="http://schemas.openxmlformats.org/drawingml/2006/main" flipH="1">
            <a:off x="2788491" y="2304256"/>
            <a:ext cx="504056" cy="288032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31" name="TextBox 30"/>
          <cdr:cNvSpPr txBox="1"/>
        </cdr:nvSpPr>
        <cdr:spPr>
          <a:xfrm xmlns:a="http://schemas.openxmlformats.org/drawingml/2006/main">
            <a:off x="2016224" y="2592288"/>
            <a:ext cx="1512168" cy="9295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Непрограммные </a:t>
            </a:r>
          </a:p>
          <a:p xmlns:a="http://schemas.openxmlformats.org/drawingml/2006/main"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 xmlns:a="http://schemas.openxmlformats.org/drawingml/2006/main"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358477,2 тыс.руб. </a:t>
            </a:r>
          </a:p>
          <a:p xmlns:a="http://schemas.openxmlformats.org/drawingml/2006/main"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(9,5%)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0.83301</cdr:x>
      <cdr:y>0.81145</cdr:y>
    </cdr:from>
    <cdr:to>
      <cdr:x>1</cdr:x>
      <cdr:y>1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7380311" y="3160644"/>
          <a:ext cx="1479509" cy="73440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dirty="0" smtClean="0"/>
            <a:t>Муниципальный долг</a:t>
          </a:r>
          <a:r>
            <a:rPr lang="en-US" sz="900" dirty="0" smtClean="0"/>
            <a:t>, </a:t>
          </a:r>
          <a:r>
            <a:rPr lang="ru-RU" sz="900" dirty="0" smtClean="0"/>
            <a:t>тыс.руб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0.17219</cdr:x>
      <cdr:y>0.90587</cdr:y>
    </cdr:from>
    <cdr:to>
      <cdr:x>0.83885</cdr:x>
      <cdr:y>1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>
          <a:off x="1525541" y="3528392"/>
          <a:ext cx="5906489" cy="36665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tIns="0"/>
        <a:lstStyle xmlns:a="http://schemas.openxmlformats.org/drawingml/2006/main"/>
        <a:p xmlns:a="http://schemas.openxmlformats.org/drawingml/2006/main">
          <a:r>
            <a:rPr lang="ru-RU" sz="900" b="1" dirty="0" smtClean="0"/>
            <a:t>  954 990,00     </a:t>
          </a:r>
          <a:r>
            <a:rPr lang="en-US" sz="900" b="1" dirty="0" smtClean="0"/>
            <a:t>        </a:t>
          </a:r>
          <a:r>
            <a:rPr lang="ru-RU" sz="900" b="1" dirty="0" smtClean="0"/>
            <a:t> </a:t>
          </a:r>
          <a:r>
            <a:rPr lang="en-US" sz="900" b="1" dirty="0" smtClean="0"/>
            <a:t>  </a:t>
          </a:r>
          <a:r>
            <a:rPr lang="ru-RU" sz="900" b="1" dirty="0" smtClean="0"/>
            <a:t>1 035 990,00      </a:t>
          </a:r>
          <a:r>
            <a:rPr lang="en-US" sz="900" b="1" dirty="0" smtClean="0"/>
            <a:t>  </a:t>
          </a:r>
          <a:r>
            <a:rPr lang="ru-RU" sz="900" b="1" dirty="0" smtClean="0"/>
            <a:t>      1 025 000,00               1 025 000,00               1 025 000,00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0.33274</cdr:x>
      <cdr:y>0.63291</cdr:y>
    </cdr:from>
    <cdr:to>
      <cdr:x>0.36922</cdr:x>
      <cdr:y>0.9205</cdr:y>
    </cdr:to>
    <cdr:sp macro="" textlink="">
      <cdr:nvSpPr>
        <cdr:cNvPr id="10" name="TextBox 4"/>
        <cdr:cNvSpPr txBox="1"/>
      </cdr:nvSpPr>
      <cdr:spPr>
        <a:xfrm xmlns:a="http://schemas.openxmlformats.org/drawingml/2006/main">
          <a:off x="2948017" y="2465213"/>
          <a:ext cx="323165" cy="11201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685 990,00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0.1877</cdr:x>
      <cdr:y>0.63206</cdr:y>
    </cdr:from>
    <cdr:to>
      <cdr:x>0.22418</cdr:x>
      <cdr:y>0.92021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1662988" y="2461902"/>
          <a:ext cx="323165" cy="11223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554 990,00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0.49795</cdr:x>
      <cdr:y>0.62364</cdr:y>
    </cdr:from>
    <cdr:to>
      <cdr:x>0.53443</cdr:x>
      <cdr:y>0.91422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4411748" y="2429106"/>
          <a:ext cx="323165" cy="1131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493 714,50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0.63586</cdr:x>
      <cdr:y>0.56421</cdr:y>
    </cdr:from>
    <cdr:to>
      <cdr:x>0.67234</cdr:x>
      <cdr:y>0.92077</cdr:y>
    </cdr:to>
    <cdr:sp macro="" textlink="">
      <cdr:nvSpPr>
        <cdr:cNvPr id="18" name="TextBox 4"/>
        <cdr:cNvSpPr txBox="1"/>
      </cdr:nvSpPr>
      <cdr:spPr>
        <a:xfrm xmlns:a="http://schemas.openxmlformats.org/drawingml/2006/main">
          <a:off x="5633606" y="2197623"/>
          <a:ext cx="323165" cy="1388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598 319,00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0.77602</cdr:x>
      <cdr:y>0.62153</cdr:y>
    </cdr:from>
    <cdr:to>
      <cdr:x>0.8125</cdr:x>
      <cdr:y>0.91866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6875398" y="2420887"/>
          <a:ext cx="323165" cy="11573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622 023,50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0.17468</cdr:x>
      <cdr:y>0.01424</cdr:y>
    </cdr:from>
    <cdr:to>
      <cdr:x>0.92148</cdr:x>
      <cdr:y>0.10366</cdr:y>
    </cdr:to>
    <cdr:sp macro="" textlink="">
      <cdr:nvSpPr>
        <cdr:cNvPr id="22" name="Стрелка вправо 21"/>
        <cdr:cNvSpPr/>
      </cdr:nvSpPr>
      <cdr:spPr>
        <a:xfrm xmlns:a="http://schemas.openxmlformats.org/drawingml/2006/main">
          <a:off x="1547664" y="55446"/>
          <a:ext cx="6616457" cy="34830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tIns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на 01.01.2020     </a:t>
          </a:r>
          <a:r>
            <a:rPr lang="en-US" sz="900" dirty="0" smtClean="0"/>
            <a:t>     </a:t>
          </a:r>
          <a:r>
            <a:rPr lang="ru-RU" sz="900" dirty="0" smtClean="0"/>
            <a:t>на 01.01.2021                   </a:t>
          </a:r>
          <a:r>
            <a:rPr lang="en-US" sz="900" dirty="0" smtClean="0"/>
            <a:t> </a:t>
          </a:r>
          <a:r>
            <a:rPr lang="ru-RU" sz="900" dirty="0" smtClean="0"/>
            <a:t>на 01.01.2022              </a:t>
          </a:r>
          <a:r>
            <a:rPr lang="en-US" sz="900" dirty="0" smtClean="0"/>
            <a:t> </a:t>
          </a:r>
          <a:r>
            <a:rPr lang="ru-RU" sz="900" dirty="0" smtClean="0"/>
            <a:t> на 01.01.2023      </a:t>
          </a:r>
          <a:r>
            <a:rPr lang="en-US" sz="900" dirty="0" smtClean="0"/>
            <a:t> </a:t>
          </a:r>
          <a:r>
            <a:rPr lang="ru-RU" sz="900" dirty="0" smtClean="0"/>
            <a:t>        на 01.01.2024  </a:t>
          </a:r>
          <a:endParaRPr lang="ru-RU" dirty="0"/>
        </a:p>
      </cdr:txBody>
    </cdr:sp>
  </cdr:relSizeAnchor>
  <cdr:relSizeAnchor xmlns:cdr="http://schemas.openxmlformats.org/drawingml/2006/chartDrawing">
    <cdr:from>
      <cdr:x>0.49787</cdr:x>
      <cdr:y>0.62395</cdr:y>
    </cdr:from>
    <cdr:to>
      <cdr:x>0.53435</cdr:x>
      <cdr:y>0.91453</cdr:y>
    </cdr:to>
    <cdr:sp macro="" textlink="">
      <cdr:nvSpPr>
        <cdr:cNvPr id="12" name="TextBox 4"/>
        <cdr:cNvSpPr txBox="1"/>
      </cdr:nvSpPr>
      <cdr:spPr>
        <a:xfrm xmlns:a="http://schemas.openxmlformats.org/drawingml/2006/main">
          <a:off x="4411055" y="2430331"/>
          <a:ext cx="323206" cy="1131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493 714,50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0.60544</cdr:x>
      <cdr:y>0.64705</cdr:y>
    </cdr:from>
    <cdr:to>
      <cdr:x>0.64192</cdr:x>
      <cdr:y>0.92435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5364088" y="2520279"/>
          <a:ext cx="323165" cy="10801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 426 681,00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0.74361</cdr:x>
      <cdr:y>0.63224</cdr:y>
    </cdr:from>
    <cdr:to>
      <cdr:x>0.78008</cdr:x>
      <cdr:y>0.90954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6588224" y="2462584"/>
          <a:ext cx="323165" cy="10801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402 976,50</a:t>
          </a:r>
          <a:endParaRPr lang="ru-RU" sz="9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1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9E0F3-5088-4F7F-B76B-40386CF9BD14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16028"/>
            <a:ext cx="5437821" cy="4467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FA17F-3F6F-4B35-85B9-24E9516F1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9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FB94-5F3E-41DA-BF3B-2F05403686B3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5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374" indent="-28783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1344" indent="-2302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1881" indent="-2302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2419" indent="-23026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2FF0E0-BC02-456D-A853-6B769778A273}" type="slidenum">
              <a:rPr lang="ru-RU" altLang="ru-RU">
                <a:solidFill>
                  <a:prstClr val="black"/>
                </a:solidFill>
              </a:rPr>
              <a:pPr/>
              <a:t>67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B0FC-42F9-4C86-B005-73CB5D23E05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7524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50CA-9F0C-48A3-A556-C23FD95D8A5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9567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10A8-7B57-490E-9B00-6119BF47144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42411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0E7DE-FB34-4349-BD05-3B70E41F2AC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686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B2799-D9FE-4BE4-B9C0-7640D8D335C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38496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75E2C-730D-4E0B-8ACB-189BF6AE6D1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05023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5354-FF05-4D40-BAB2-FBF2FA807D0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46741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84A1A-D449-401A-BCD0-AA7C2DA95B2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0761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0C176-4EFF-4C7B-AF89-977DDC2939B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82511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B4F4-3E73-4946-B8B2-BD6503396AB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23231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7F91-9B09-4532-A649-F6E16383079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11059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9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7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87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9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3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6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5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7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6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8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7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0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8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8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7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5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3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17FC-1B20-4DDE-A25C-9FA0A0E6FCB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73894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82F8-70C2-4CD9-A4AC-122D0924920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55041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D844-880F-496A-B5DA-B1DF29488CA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52933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B186-4585-4B45-9727-E47AD4F0CCB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17947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90035-2B4E-4E14-A20F-D17D3A49D7C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8253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3C60-FC73-47B0-900E-3975AA9A8F5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55400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2594-5FB1-4670-B607-C40592960D9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410198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12E9B-2478-4A12-82A8-96E63AFB728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60151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20F30-DEB1-407A-888A-D2EAA055C6B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61324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0C666-E8DC-4C2B-B131-12EC7131B97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18778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B35E-1B42-4C61-8392-856C3C0AD41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06310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8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2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7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9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6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3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1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27837-98B7-48AD-9AEF-433CAE491353}" type="slidenum">
              <a:rPr lang="es-E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356800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8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5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2FD22-5B54-4153-99D3-2FC5002B3D56}" type="slidenum">
              <a:rPr lang="es-E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3510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0">
              <a:schemeClr val="bg1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19.01.2021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1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48.png"/><Relationship Id="rId4" Type="http://schemas.openxmlformats.org/officeDocument/2006/relationships/diagramData" Target="../diagrams/data2.xml"/><Relationship Id="rId9" Type="http://schemas.openxmlformats.org/officeDocument/2006/relationships/image" Target="../media/image47.png"/><Relationship Id="rId14" Type="http://schemas.openxmlformats.org/officeDocument/2006/relationships/image" Target="../media/image52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00"/>
            <a:ext cx="9232956" cy="6915586"/>
          </a:xfrm>
          <a:prstGeom prst="rect">
            <a:avLst/>
          </a:prstGeom>
        </p:spPr>
      </p:pic>
      <p:pic>
        <p:nvPicPr>
          <p:cNvPr id="1026" name="Picture 2" descr="E:\User\Desktop\Новая папка (2)\thumb_l_1718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00"/>
            <a:ext cx="9232956" cy="691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6098" y="29913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Финансовое управление администрации муниципального образования «Город Майкоп»</a:t>
            </a:r>
            <a:endParaRPr lang="ru-RU" sz="1600" i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626" y="1700808"/>
            <a:ext cx="8496944" cy="52014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4800" b="1" dirty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</a:p>
          <a:p>
            <a:pPr algn="ctr"/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Совета народных депутатов муниципального образования «Город Майкоп» </a:t>
            </a:r>
            <a:b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«О  бюджете муниципального образования «Город Майкоп»</a:t>
            </a:r>
          </a:p>
          <a:p>
            <a:pPr algn="ctr"/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altLang="ru-RU" sz="1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годов</a:t>
            </a:r>
            <a:r>
              <a:rPr lang="ru-RU" alt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г. Майкоп</a:t>
            </a: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/>
            <a:endParaRPr lang="ru-RU" b="1" spc="50" dirty="0">
              <a:ln w="11430">
                <a:solidFill>
                  <a:schemeClr val="bg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36" y="54572"/>
            <a:ext cx="1271200" cy="19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738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основных параметров бюджета муниципального образования «Город Майкоп»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0566" y="13094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3004" y="2924944"/>
            <a:ext cx="280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1023" y="4797152"/>
            <a:ext cx="316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69077" y="1124744"/>
            <a:ext cx="753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endParaRPr lang="ru-RU" dirty="0"/>
          </a:p>
        </p:txBody>
      </p:sp>
      <p:grpSp>
        <p:nvGrpSpPr>
          <p:cNvPr id="126" name="Группа 125"/>
          <p:cNvGrpSpPr/>
          <p:nvPr/>
        </p:nvGrpSpPr>
        <p:grpSpPr>
          <a:xfrm>
            <a:off x="1471277" y="2030121"/>
            <a:ext cx="6667380" cy="750806"/>
            <a:chOff x="1536888" y="1618114"/>
            <a:chExt cx="6667380" cy="75080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20" name="Группа 19"/>
            <p:cNvGrpSpPr/>
            <p:nvPr/>
          </p:nvGrpSpPr>
          <p:grpSpPr>
            <a:xfrm>
              <a:off x="1577827" y="1886842"/>
              <a:ext cx="6626441" cy="482078"/>
              <a:chOff x="1331640" y="2132856"/>
              <a:chExt cx="6480720" cy="50285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331640" y="2132856"/>
                <a:ext cx="792088" cy="502855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2019 г. (факт)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4 109 276</a:t>
                </a:r>
              </a:p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606568" y="2132858"/>
                <a:ext cx="885311" cy="502853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5 077 048,8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139952" y="2132858"/>
                <a:ext cx="792088" cy="502853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3 680 007,7</a:t>
                </a:r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521353" y="2132858"/>
                <a:ext cx="1016780" cy="502853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3 073 976,4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6946353" y="2132858"/>
                <a:ext cx="866007" cy="502853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 г. 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3 116 764,3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36888" y="1618114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37083" y="1629594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00118" y="1626473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04603" y="1630715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30965" y="1633839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399208" y="1750278"/>
              <a:ext cx="545342" cy="309148"/>
              <a:chOff x="2399208" y="1750278"/>
              <a:chExt cx="545342" cy="309148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2533597" y="1988840"/>
                <a:ext cx="310211" cy="70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20955754">
                <a:off x="2399208" y="1750278"/>
                <a:ext cx="545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23,6%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854733" y="1798187"/>
              <a:ext cx="545342" cy="348821"/>
              <a:chOff x="3854733" y="1798187"/>
              <a:chExt cx="545342" cy="348821"/>
            </a:xfrm>
          </p:grpSpPr>
          <p:cxnSp>
            <p:nvCxnSpPr>
              <p:cNvPr id="62" name="Прямая со стрелкой 61"/>
              <p:cNvCxnSpPr/>
              <p:nvPr/>
            </p:nvCxnSpPr>
            <p:spPr>
              <a:xfrm>
                <a:off x="3941704" y="1994367"/>
                <a:ext cx="259806" cy="1526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 rot="1833972">
                <a:off x="3854733" y="1798187"/>
                <a:ext cx="545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27,5%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5291860" y="1781359"/>
              <a:ext cx="545342" cy="346523"/>
              <a:chOff x="5291860" y="1781359"/>
              <a:chExt cx="545342" cy="346523"/>
            </a:xfrm>
          </p:grpSpPr>
          <p:cxnSp>
            <p:nvCxnSpPr>
              <p:cNvPr id="63" name="Прямая со стрелкой 62"/>
              <p:cNvCxnSpPr/>
              <p:nvPr/>
            </p:nvCxnSpPr>
            <p:spPr>
              <a:xfrm>
                <a:off x="5410693" y="2030121"/>
                <a:ext cx="315651" cy="977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1064484">
                <a:off x="5291860" y="1781359"/>
                <a:ext cx="545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16,5%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6908335" y="1907011"/>
              <a:ext cx="474810" cy="317894"/>
              <a:chOff x="6908335" y="1907011"/>
              <a:chExt cx="474810" cy="317894"/>
            </a:xfrm>
          </p:grpSpPr>
          <p:cxnSp>
            <p:nvCxnSpPr>
              <p:cNvPr id="64" name="Прямая со стрелкой 63"/>
              <p:cNvCxnSpPr/>
              <p:nvPr/>
            </p:nvCxnSpPr>
            <p:spPr>
              <a:xfrm flipV="1">
                <a:off x="6960673" y="2115270"/>
                <a:ext cx="310211" cy="1096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20565734">
                <a:off x="6908335" y="1907011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1,4%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1491189" y="3573016"/>
            <a:ext cx="6721896" cy="863009"/>
            <a:chOff x="1519186" y="2865480"/>
            <a:chExt cx="6721896" cy="86300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24" name="Группа 23"/>
            <p:cNvGrpSpPr/>
            <p:nvPr/>
          </p:nvGrpSpPr>
          <p:grpSpPr>
            <a:xfrm>
              <a:off x="1519186" y="3122496"/>
              <a:ext cx="6721896" cy="605993"/>
              <a:chOff x="1238284" y="2132855"/>
              <a:chExt cx="6574076" cy="63211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238284" y="2132855"/>
                <a:ext cx="885444" cy="632110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2019 г. (факт)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1 418 166,8</a:t>
                </a:r>
              </a:p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06436" y="2132858"/>
                <a:ext cx="885444" cy="63210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1 421 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715,0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139952" y="2132858"/>
                <a:ext cx="792088" cy="63210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1 405 180,0</a:t>
                </a:r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520799" y="2132858"/>
                <a:ext cx="887405" cy="63210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1 452 594,0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928262" y="2132858"/>
                <a:ext cx="884098" cy="63210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 г. 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1 519 680,0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992032" y="2865480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35831" y="2876669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45280" y="2866193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76630" y="2869641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2416566" y="3019836"/>
              <a:ext cx="474810" cy="337156"/>
              <a:chOff x="2416566" y="3019836"/>
              <a:chExt cx="474810" cy="337156"/>
            </a:xfrm>
          </p:grpSpPr>
          <p:cxnSp>
            <p:nvCxnSpPr>
              <p:cNvPr id="68" name="Прямая со стрелкой 67"/>
              <p:cNvCxnSpPr/>
              <p:nvPr/>
            </p:nvCxnSpPr>
            <p:spPr>
              <a:xfrm flipV="1">
                <a:off x="2533597" y="3221352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20278696">
                <a:off x="2416566" y="3019836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0,3%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3934543" y="3098360"/>
              <a:ext cx="474810" cy="322964"/>
              <a:chOff x="3934543" y="3098360"/>
              <a:chExt cx="474810" cy="322964"/>
            </a:xfrm>
          </p:grpSpPr>
          <p:cxnSp>
            <p:nvCxnSpPr>
              <p:cNvPr id="69" name="Прямая со стрелкой 68"/>
              <p:cNvCxnSpPr/>
              <p:nvPr/>
            </p:nvCxnSpPr>
            <p:spPr>
              <a:xfrm>
                <a:off x="3991880" y="3278030"/>
                <a:ext cx="304837" cy="1432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 rot="1444524">
                <a:off x="3934543" y="3098360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,2</a:t>
                </a:r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>
              <a:off x="5349910" y="3052321"/>
              <a:ext cx="474810" cy="378398"/>
              <a:chOff x="5349910" y="3052321"/>
              <a:chExt cx="474810" cy="378398"/>
            </a:xfrm>
          </p:grpSpPr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5476643" y="3295079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 rot="20278696">
                <a:off x="5349910" y="3052321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,4%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6877667" y="3023420"/>
              <a:ext cx="474810" cy="407299"/>
              <a:chOff x="6877667" y="3023420"/>
              <a:chExt cx="474810" cy="407299"/>
            </a:xfrm>
          </p:grpSpPr>
          <p:cxnSp>
            <p:nvCxnSpPr>
              <p:cNvPr id="71" name="Прямая со стрелкой 70"/>
              <p:cNvCxnSpPr/>
              <p:nvPr/>
            </p:nvCxnSpPr>
            <p:spPr>
              <a:xfrm flipV="1">
                <a:off x="6931828" y="3295079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 rot="20278696">
                <a:off x="6877667" y="3023420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4,6%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2" name="Группа 131"/>
          <p:cNvGrpSpPr/>
          <p:nvPr/>
        </p:nvGrpSpPr>
        <p:grpSpPr>
          <a:xfrm>
            <a:off x="1491189" y="5484213"/>
            <a:ext cx="6626441" cy="753101"/>
            <a:chOff x="1614641" y="4363332"/>
            <a:chExt cx="6626441" cy="75310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3" name="TextBox 52"/>
            <p:cNvSpPr txBox="1"/>
            <p:nvPr/>
          </p:nvSpPr>
          <p:spPr>
            <a:xfrm>
              <a:off x="3019057" y="4368864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82234" y="4368864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04691" y="4363332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32560" y="4374069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1614641" y="4507363"/>
              <a:ext cx="6626441" cy="609070"/>
              <a:chOff x="1614641" y="4507363"/>
              <a:chExt cx="6626441" cy="609070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1614641" y="4625430"/>
                <a:ext cx="6626441" cy="491003"/>
                <a:chOff x="1331640" y="2132856"/>
                <a:chExt cx="6480720" cy="512164"/>
              </a:xfrm>
            </p:grpSpPr>
            <p:sp>
              <p:nvSpPr>
                <p:cNvPr id="31" name="Прямоугольник 30"/>
                <p:cNvSpPr/>
                <p:nvPr/>
              </p:nvSpPr>
              <p:spPr>
                <a:xfrm>
                  <a:off x="1331640" y="2132856"/>
                  <a:ext cx="792088" cy="512164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</a:rPr>
                    <a:t>2019 г. (факт)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</a:rPr>
                    <a:t>142 384,6</a:t>
                  </a:r>
                  <a:endParaRPr lang="ru-RU" sz="1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2699792" y="2132858"/>
                  <a:ext cx="792088" cy="512162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2020 г.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(план)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106 857,2</a:t>
                  </a:r>
                  <a:endPara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4139952" y="2132858"/>
                  <a:ext cx="792088" cy="512162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2021 г.</a:t>
                  </a:r>
                </a:p>
                <a:p>
                  <a:pPr algn="ctr"/>
                  <a:r>
                    <a:rPr lang="ru-RU" sz="9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прогноз</a:t>
                  </a:r>
                  <a:r>
                    <a:rPr lang="ru-RU" sz="9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  <a:p>
                  <a:pPr algn="ctr"/>
                  <a:r>
                    <a:rPr lang="ru-RU" sz="9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102 669,6</a:t>
                  </a:r>
                  <a:endParaRPr lang="ru-RU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5616116" y="2132857"/>
                  <a:ext cx="792089" cy="512162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2022 г.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91 893,9</a:t>
                  </a:r>
                  <a:endPara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6966918" y="2132857"/>
                  <a:ext cx="845442" cy="512162"/>
                </a:xfrm>
                <a:prstGeom prst="rect">
                  <a:avLst/>
                </a:prstGeom>
                <a:solidFill>
                  <a:schemeClr val="accent1">
                    <a:alpha val="76000"/>
                  </a:schemeClr>
                </a:solidFill>
                <a:ln>
                  <a:solidFill>
                    <a:schemeClr val="bg1">
                      <a:alpha val="84000"/>
                    </a:schemeClr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2023 г. (прогноз)</a:t>
                  </a:r>
                </a:p>
                <a:p>
                  <a:pPr algn="ctr"/>
                  <a:r>
                    <a:rPr lang="ru-RU" sz="1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91 519,6</a:t>
                  </a:r>
                  <a:endPara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4" name="Группа 103"/>
              <p:cNvGrpSpPr/>
              <p:nvPr/>
            </p:nvGrpSpPr>
            <p:grpSpPr>
              <a:xfrm>
                <a:off x="2373331" y="4507363"/>
                <a:ext cx="545342" cy="381133"/>
                <a:chOff x="2373331" y="4507363"/>
                <a:chExt cx="545342" cy="381133"/>
              </a:xfrm>
            </p:grpSpPr>
            <p:cxnSp>
              <p:nvCxnSpPr>
                <p:cNvPr id="82" name="Прямая со стрелкой 81"/>
                <p:cNvCxnSpPr/>
                <p:nvPr/>
              </p:nvCxnSpPr>
              <p:spPr>
                <a:xfrm>
                  <a:off x="2483180" y="4746705"/>
                  <a:ext cx="377442" cy="14179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/>
                <p:cNvSpPr txBox="1"/>
                <p:nvPr/>
              </p:nvSpPr>
              <p:spPr>
                <a:xfrm rot="1224591">
                  <a:off x="2373331" y="4507363"/>
                  <a:ext cx="54534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25,0%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5" name="Группа 104"/>
              <p:cNvGrpSpPr/>
              <p:nvPr/>
            </p:nvGrpSpPr>
            <p:grpSpPr>
              <a:xfrm>
                <a:off x="3948501" y="4508099"/>
                <a:ext cx="474810" cy="264823"/>
                <a:chOff x="3948501" y="4508099"/>
                <a:chExt cx="474810" cy="264823"/>
              </a:xfrm>
            </p:grpSpPr>
            <p:cxnSp>
              <p:nvCxnSpPr>
                <p:cNvPr id="83" name="Прямая со стрелкой 82"/>
                <p:cNvCxnSpPr/>
                <p:nvPr/>
              </p:nvCxnSpPr>
              <p:spPr>
                <a:xfrm>
                  <a:off x="3999545" y="4698932"/>
                  <a:ext cx="342022" cy="739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TextBox 100"/>
                <p:cNvSpPr txBox="1"/>
                <p:nvPr/>
              </p:nvSpPr>
              <p:spPr>
                <a:xfrm rot="854259">
                  <a:off x="3948501" y="4508099"/>
                  <a:ext cx="47481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4,0%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5414362" y="4537536"/>
                <a:ext cx="545342" cy="307394"/>
                <a:chOff x="5414362" y="4537536"/>
                <a:chExt cx="545342" cy="307394"/>
              </a:xfrm>
            </p:grpSpPr>
            <p:cxnSp>
              <p:nvCxnSpPr>
                <p:cNvPr id="84" name="Прямая со стрелкой 83"/>
                <p:cNvCxnSpPr/>
                <p:nvPr/>
              </p:nvCxnSpPr>
              <p:spPr>
                <a:xfrm>
                  <a:off x="5476760" y="4772922"/>
                  <a:ext cx="309978" cy="720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Box 101"/>
                <p:cNvSpPr txBox="1"/>
                <p:nvPr/>
              </p:nvSpPr>
              <p:spPr>
                <a:xfrm rot="949612">
                  <a:off x="5414362" y="4537536"/>
                  <a:ext cx="54534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,5%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6884423" y="4549937"/>
                <a:ext cx="474810" cy="320082"/>
                <a:chOff x="6884423" y="4549937"/>
                <a:chExt cx="474810" cy="320082"/>
              </a:xfrm>
            </p:grpSpPr>
            <p:cxnSp>
              <p:nvCxnSpPr>
                <p:cNvPr id="85" name="Прямая со стрелкой 84"/>
                <p:cNvCxnSpPr/>
                <p:nvPr/>
              </p:nvCxnSpPr>
              <p:spPr>
                <a:xfrm>
                  <a:off x="6919339" y="4798011"/>
                  <a:ext cx="314498" cy="720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/>
                <p:cNvSpPr txBox="1"/>
                <p:nvPr/>
              </p:nvSpPr>
              <p:spPr>
                <a:xfrm rot="855209">
                  <a:off x="6884423" y="4549937"/>
                  <a:ext cx="47481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0,4%</a:t>
                  </a:r>
                  <a:endParaRPr lang="ru-RU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079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86620" y="188640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4037" y="719118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68498" y="1831700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(Профицит)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82995"/>
              </p:ext>
            </p:extLst>
          </p:nvPr>
        </p:nvGraphicFramePr>
        <p:xfrm>
          <a:off x="915746" y="3892610"/>
          <a:ext cx="7523132" cy="281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812"/>
                <a:gridCol w="936104"/>
                <a:gridCol w="936104"/>
                <a:gridCol w="1008112"/>
              </a:tblGrid>
              <a:tr h="3346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показателя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1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-38 295,5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12 604,5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23 704,5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кредиты от других бюджетов бюджетной системы Российской Федерации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-23 704,5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-104 604,5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-23 704,5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100776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источники внутреннего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финансирования дефицитов бюджетов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137 392,5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169 224,4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80 560,0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75 392,5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77 224,4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80 560,0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78105" y="3284984"/>
            <a:ext cx="68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 дефицита муниципального образования «Город Майкоп» на 2021-2023гг.</a:t>
            </a:r>
            <a:endParaRPr lang="ru-RU" b="1" dirty="0">
              <a:ln>
                <a:solidFill>
                  <a:srgbClr val="00206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1162086" y="595731"/>
            <a:ext cx="6985885" cy="810314"/>
            <a:chOff x="1330530" y="1107950"/>
            <a:chExt cx="6985885" cy="81031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5" name="Группа 4"/>
            <p:cNvGrpSpPr/>
            <p:nvPr/>
          </p:nvGrpSpPr>
          <p:grpSpPr>
            <a:xfrm>
              <a:off x="1330530" y="1369332"/>
              <a:ext cx="6985885" cy="548932"/>
              <a:chOff x="1121122" y="2132856"/>
              <a:chExt cx="6832259" cy="57259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121122" y="2132856"/>
                <a:ext cx="1002606" cy="572590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2019 г. (факт)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2 548 724,6</a:t>
                </a:r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671546" y="2132858"/>
                <a:ext cx="957697" cy="57258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3 548 476,6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139952" y="2132858"/>
                <a:ext cx="792088" cy="57258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2 172 158,1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441542" y="2132858"/>
                <a:ext cx="966663" cy="57258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1 529 488,5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020271" y="2132858"/>
                <a:ext cx="933110" cy="57258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 г. 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1 505 564,7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475945" y="1108152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84512" y="1107950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7597" y="1108152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7314" y="1107952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95308" y="1107952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2362291" y="1402059"/>
              <a:ext cx="545342" cy="319281"/>
              <a:chOff x="2362291" y="1402059"/>
              <a:chExt cx="545342" cy="319281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2468498" y="1642488"/>
                <a:ext cx="303302" cy="788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20702411">
                <a:off x="2362291" y="1402059"/>
                <a:ext cx="5453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39,2%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2" name="Прямая со стрелкой 31"/>
            <p:cNvCxnSpPr/>
            <p:nvPr/>
          </p:nvCxnSpPr>
          <p:spPr>
            <a:xfrm>
              <a:off x="3995936" y="1570480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5364088" y="1642488"/>
              <a:ext cx="288032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6869275" y="1642488"/>
              <a:ext cx="426033" cy="788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1527618" y="2201032"/>
            <a:ext cx="6626441" cy="838555"/>
            <a:chOff x="1527618" y="2473773"/>
            <a:chExt cx="6626441" cy="83855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12" name="Группа 11"/>
            <p:cNvGrpSpPr/>
            <p:nvPr/>
          </p:nvGrpSpPr>
          <p:grpSpPr>
            <a:xfrm>
              <a:off x="1527618" y="2737483"/>
              <a:ext cx="6626441" cy="574845"/>
              <a:chOff x="1331640" y="2132856"/>
              <a:chExt cx="6480720" cy="59962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331640" y="2132856"/>
                <a:ext cx="792088" cy="599620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2019 г. (факт)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65 812,0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699792" y="2132858"/>
                <a:ext cx="792088" cy="59961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70 478,6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139952" y="2132858"/>
                <a:ext cx="792088" cy="59961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75 392,5</a:t>
                </a:r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616116" y="2132857"/>
                <a:ext cx="792089" cy="599618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77 224,4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020272" y="2132858"/>
                <a:ext cx="792088" cy="599617"/>
              </a:xfrm>
              <a:prstGeom prst="rect">
                <a:avLst/>
              </a:prstGeom>
              <a:solidFill>
                <a:schemeClr val="accent1">
                  <a:alpha val="76000"/>
                </a:schemeClr>
              </a:solidFill>
              <a:ln>
                <a:solidFill>
                  <a:schemeClr val="bg1">
                    <a:alpha val="84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 г. (прогноз)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80 560,0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551152" y="2484910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81860" y="2473973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57656" y="2475874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81129" y="2473973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16859" y="2473773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2329049" y="2675108"/>
              <a:ext cx="474810" cy="321844"/>
              <a:chOff x="2329049" y="2675108"/>
              <a:chExt cx="474810" cy="321844"/>
            </a:xfrm>
          </p:grpSpPr>
          <p:cxnSp>
            <p:nvCxnSpPr>
              <p:cNvPr id="53" name="Прямая со стрелкой 52"/>
              <p:cNvCxnSpPr/>
              <p:nvPr/>
            </p:nvCxnSpPr>
            <p:spPr>
              <a:xfrm flipV="1">
                <a:off x="2496948" y="2852936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 rot="20082779">
                <a:off x="2329049" y="2675108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7,1%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3860706" y="2703742"/>
              <a:ext cx="369012" cy="322369"/>
              <a:chOff x="3860706" y="2703742"/>
              <a:chExt cx="369012" cy="322369"/>
            </a:xfrm>
          </p:grpSpPr>
          <p:cxnSp>
            <p:nvCxnSpPr>
              <p:cNvPr id="54" name="Прямая со стрелкой 53"/>
              <p:cNvCxnSpPr/>
              <p:nvPr/>
            </p:nvCxnSpPr>
            <p:spPr>
              <a:xfrm flipV="1">
                <a:off x="3937108" y="2924944"/>
                <a:ext cx="274852" cy="1011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 rot="20389329">
                <a:off x="3860706" y="2703742"/>
                <a:ext cx="3690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5270697" y="2706233"/>
              <a:ext cx="474810" cy="319878"/>
              <a:chOff x="5270697" y="2706233"/>
              <a:chExt cx="474810" cy="319878"/>
            </a:xfrm>
          </p:grpSpPr>
          <p:cxnSp>
            <p:nvCxnSpPr>
              <p:cNvPr id="56" name="Прямая со стрелкой 55"/>
              <p:cNvCxnSpPr/>
              <p:nvPr/>
            </p:nvCxnSpPr>
            <p:spPr>
              <a:xfrm flipV="1">
                <a:off x="5423338" y="2882095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 rot="19872048">
                <a:off x="5270697" y="2706233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2,4%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6758538" y="2655056"/>
              <a:ext cx="474810" cy="341896"/>
              <a:chOff x="6758538" y="2655056"/>
              <a:chExt cx="474810" cy="341896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 flipV="1">
                <a:off x="6878104" y="2852936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 rot="20082779">
                <a:off x="6758538" y="2655056"/>
                <a:ext cx="4748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4,3%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 rot="1549523">
            <a:off x="3888221" y="1282935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38,8%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997804">
            <a:off x="5209432" y="1296757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29,6%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619119">
            <a:off x="6802286" y="1316362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,6%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налоговых доходов бюджета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79112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051330"/>
              </p:ext>
            </p:extLst>
          </p:nvPr>
        </p:nvGraphicFramePr>
        <p:xfrm>
          <a:off x="416249" y="1055729"/>
          <a:ext cx="8505074" cy="482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771375"/>
                <a:gridCol w="884809"/>
                <a:gridCol w="786520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9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уточ.бюджет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прибыль, доходы: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835202,0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827015,0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815831,0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857438,0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902882,0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 на доходы физических лиц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835202,0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827015,0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815831,0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857438,0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902882,0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товары (работы, услуги):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27923,7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28737,0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30441,0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31633,0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32930,0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Акцизы по подакцизным товарам (продукции), производимым в РФ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27923,7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28737,0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30441,0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31633,0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32930,0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совокупный доход: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320669,4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330008,0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314900,0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312456,0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325274,0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3624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взимаемый в связи с применением УСН</a:t>
                      </a:r>
                      <a:endParaRPr lang="ru-RU" sz="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232589,1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242691,0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287000,0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299054,0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311315,0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- Единый налог на вмененный доход для отдельных видов деятельности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80955,3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81708,0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Единый сельскохозяйственный налог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4228,5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2992,0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8296,0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8644,0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взимаемый в связи с применением патентной системы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2896,5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2617,0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4900,0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5106,0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5315,0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имущество: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205924,8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207026,0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211293,0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218334,0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225747,0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имущество физических лиц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54508,2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56736,0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59300,0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62087,0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65129,0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 на имущество организаций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90303,4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86816,0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91070,0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95441,0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Земельный налог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61113,2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61490,0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65177,0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65177,0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65177,0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Налоги, сборы и регулярные платежи за пользование природными ресурсами: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5814,2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6044,0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3888,0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3906,0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4020,0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Налог на добычу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общераспространенных полезных ископаемых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5814,2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6044,0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3888,0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3906,0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4020,0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Государственная пошлина: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22632,6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22885,0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28827,0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28827,0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28827,0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Задолженность и перерасчеты по отмененным налогам и сборам: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налоговые доходы: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1418166,8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1421715,0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1405180,0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1452594,0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1519680,0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4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Крупнейшие налогоплательщики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348880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МВД по Республике Адыгея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ФГБОУ ВО «АГУ»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ФКУ «ЕРЦ МО РФ»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Картонтара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Учебная авиационная база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ФГБОУ ВО «МГТУ»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ГБУЗРА АРКБ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ГУ-региональное отделение фонда социального страхования Российской Федерации по Республике Адыгея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Отдел МВД России по г. Майкопу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Филиал ПАО энергетики и электрификации Кубани Адыгейские электрические сети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47" y="2071060"/>
            <a:ext cx="3873114" cy="258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9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неналоговых доходов бюджета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1542" y="10527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61962"/>
              </p:ext>
            </p:extLst>
          </p:nvPr>
        </p:nvGraphicFramePr>
        <p:xfrm>
          <a:off x="405793" y="1412776"/>
          <a:ext cx="8505074" cy="5030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648072"/>
                <a:gridCol w="1008112"/>
                <a:gridCol w="786520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9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уточ.бюджет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/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</a:t>
                      </a:r>
                      <a:r>
                        <a:rPr lang="ru-RU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имущества, находящегося в государственной и муниципальной собственности</a:t>
                      </a:r>
                      <a:r>
                        <a:rPr lang="ru-RU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74364,</a:t>
                      </a:r>
                      <a:r>
                        <a:rPr lang="ru-RU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65730,9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57768,0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56775,2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56063,2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Доходы в виде прибыли, приходящейся на доли в уставных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 же имущества государственных и муниципальных унитарных предприятий, в том числе казенных)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67934,4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60747,7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51732,5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51732,5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51732,5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Доходы от перечисления части прибыли, остающейся после уплаты налогов и иных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обязательных платежей муниципальных унитарных предприятий, созданных городскими округами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1127,3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1127,3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1127,3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прочие поступления  от использования имущества, находящегося в собственности городских округов(за исключением имущества муниципальных автономных учреждений, а также имущества муниципальных унитарных предприятий, в том числе казенных)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5274,1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4299,9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4908,2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3915,4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3203,4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Платежи при пользовании природными ресурсами: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7022,8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8241,0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8571,0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8914,0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Плата за негативное воздействие на окружающую среду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7022,8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8241,0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8571,0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8914,0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оказания платных услуг (работ) и компенсации затрат государства: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3489,3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153,5</a:t>
                      </a:r>
                    </a:p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133,0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124,5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119,2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31813,1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32835,3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33233,4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23233,4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23233,4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Административные платежи и сборы: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Штрафы, санкции, возмещение ущерба: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25691,5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825,5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3294,2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3189,8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3189,8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305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неналоговые доходы: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неналоговые доходы: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142384,6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106857,2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102669,6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91893,9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91519,6</a:t>
                      </a:r>
                    </a:p>
                  </a:txBody>
                  <a:tcPr marL="7620" marR="7620" marT="7620" marB="0">
                    <a:solidFill>
                      <a:schemeClr val="accent1">
                        <a:alpha val="2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7887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  <a:endParaRPr lang="ru-RU" sz="2000" b="1" i="1" dirty="0">
              <a:ln w="12700">
                <a:solidFill>
                  <a:srgbClr val="A7EA52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860708"/>
              </p:ext>
            </p:extLst>
          </p:nvPr>
        </p:nvGraphicFramePr>
        <p:xfrm>
          <a:off x="214282" y="965578"/>
          <a:ext cx="8623194" cy="580931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14908"/>
                <a:gridCol w="857256"/>
                <a:gridCol w="836421"/>
                <a:gridCol w="760751"/>
                <a:gridCol w="726929"/>
                <a:gridCol w="726929"/>
              </a:tblGrid>
              <a:tr h="375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2022г.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104 791,8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выравнивание бюджетной обеспеченности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24 791,8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поддержку мер по обеспечению сбалансированности бюджетов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80 000,0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837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прочие дотации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009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u="none" strike="noStrike" dirty="0"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Субсидии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1 446 854,1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2 072 652,3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900 311,0</a:t>
                      </a:r>
                      <a:r>
                        <a:rPr lang="ru-RU" sz="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285</a:t>
                      </a:r>
                      <a:r>
                        <a:rPr lang="ru-RU" sz="8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375,0</a:t>
                      </a:r>
                      <a:r>
                        <a:rPr lang="ru-RU" sz="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227 151,2</a:t>
                      </a:r>
                      <a:r>
                        <a:rPr lang="ru-RU" sz="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0736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благоустройство зданий государственных и муниципальных общеобразовательных организаций в целях соблюдения требований к воздушно-тепловому режиму, водоснабжению и канализации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39 725,6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41 528,5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50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организацию бесплатного горячего питания обучающихся, получающих начальное общее образование в государственных и муниципальных </a:t>
                      </a:r>
                      <a:r>
                        <a:rPr lang="ru-RU" sz="800" u="none" strike="noStrike" dirty="0" smtClean="0">
                          <a:effectLst/>
                        </a:rPr>
                        <a:t>образовательных </a:t>
                      </a:r>
                      <a:r>
                        <a:rPr lang="ru-RU" sz="800" u="none" strike="noStrike" dirty="0">
                          <a:effectLst/>
                        </a:rPr>
                        <a:t>организациях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35 587,8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83 050,8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84 288,2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87 622,5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50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 обновление материально-технической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7 355,8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4838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 создание детских технопарков "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Кванториум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21 361,7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21 444,1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21 357,0</a:t>
                      </a:r>
                    </a:p>
                  </a:txBody>
                  <a:tcPr marL="9525" marR="9525" marT="9525" marB="0"/>
                </a:tc>
              </a:tr>
              <a:tr h="2150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</a:t>
                      </a:r>
                      <a:r>
                        <a:rPr lang="ru-RU" sz="800" u="none" strike="noStrike" dirty="0" smtClean="0">
                          <a:effectLst/>
                        </a:rPr>
                        <a:t>организацию образовательного </a:t>
                      </a:r>
                      <a:r>
                        <a:rPr lang="ru-RU" sz="800" u="none" strike="noStrike" dirty="0">
                          <a:effectLst/>
                        </a:rPr>
                        <a:t>процесса в образовательных организациях в условиях профилактики и предотвращения распространения новой </a:t>
                      </a:r>
                      <a:r>
                        <a:rPr lang="ru-RU" sz="800" u="none" strike="noStrike" dirty="0" smtClean="0">
                          <a:effectLst/>
                        </a:rPr>
                        <a:t>коронавирусной </a:t>
                      </a:r>
                      <a:r>
                        <a:rPr lang="ru-RU" sz="800" u="none" strike="noStrike" dirty="0">
                          <a:effectLst/>
                        </a:rPr>
                        <a:t>инфекции (COVID-19)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7 585,9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608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На софинансирование мероприятий по организации в муниципальных общеобразовательных организациях бесплатного питания обучающихся, относящихся к категориям обучающихся, для которых предусмотрено горячее питание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6 300,0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729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На мероприятия по энергосбережению и и повышению энергетической эффективности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20 000,0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780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На организацию и внедрение в городских и сельских поселениях РА системы раздельного сбора ТКО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2 500,0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780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реализацию программы «Профилактика правонарушений в Республике Адыгея» на 2012-2021 годы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8 704,0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9 211,7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2225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Создание в общеобразовательных организациях, расположенных в сельской местности, условий для занятий физической культурой и спортом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1 700,0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944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мероприятий по благоустройству  территорий городских округов  с численностью населения свыше 150 тысяч человек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30 000,0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796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софинансирование капитальных вложений в объекты государственной (муниципальной) собственности субъектов Российской Федерации и (или) софинансирование мероприятий, не относящихся к капитальным вложениям в объекты государственной (муниципальной) собственности субъектов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406 043,5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822 111,8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440 180,6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3240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программы «Обеспечение жильем молодых семей»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68 628,4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43 322,6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19 794,0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22 044,9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22 504,8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2496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предоставление молодым семьям дополнительной социальной выплаты при рождении (усыновлении) 1 ребенка.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1 162,5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969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создание новых мест в общеобразовательных организациях, расположенных в сельской местности и поселках городского типа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136 317,2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136 549,0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5087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строительство (реконструкцию), капитальный ремонт и ремонт автомобильных дорог общего пользования местного значения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146 584,9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200 000,0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0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21704" y="0"/>
            <a:ext cx="895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  <a:endParaRPr lang="ru-RU" sz="2000" b="1" i="1" dirty="0">
              <a:ln w="12700">
                <a:solidFill>
                  <a:srgbClr val="A7EA52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52681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19319"/>
              </p:ext>
            </p:extLst>
          </p:nvPr>
        </p:nvGraphicFramePr>
        <p:xfrm>
          <a:off x="265820" y="836712"/>
          <a:ext cx="8568952" cy="59046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25042"/>
                <a:gridCol w="675558"/>
                <a:gridCol w="1008112"/>
                <a:gridCol w="720080"/>
                <a:gridCol w="720080"/>
                <a:gridCol w="720080"/>
              </a:tblGrid>
              <a:tr h="363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2022г.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поддержку отрасли культуры (подключение муниципальных общедоступных библиотек и государственных центральных библиотек субъектов Российской Федерации к информационно-телекоммуникационной сети "Интернет" и развитие библиотечного дела с учетом задачи расширения информационных технологий и оцифровки)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1 239,0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1851,0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1851,0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1851,0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мероприятий государственной программы Российской Федерации "Доступная среда"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607,2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поддержку отрасли культуры (государственная поддержка лучших работников сельских учреждений культуры)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поддержку отрасли культуры (комплектование книжных фондов муниципальных общедоступных библиотек и государственных центральных библиотек субъектов Российской Федерации)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обеспечение мероприятий по переселению граждан из аварийного жилищного фонда за счет средств, поступивших от государственной корпорации - Фонда содействия реформированию жилищно-коммунального хозяйства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10 622,8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944,8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480,0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500,0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500,0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обеспечение мероприятий по переселению граждан из аварийного жилищного фонда за счет средств республиканского бюджета Республики Адыгея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107,3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 На реализацию мероприятий индивидуальной программы социально-экономического развития Республики Адыгея (Расходы на обеспечение инженерной инфраструктурой земельных участков, выделяемых семьям, имеющим трех и более детей под жилищное строительство, в том числе разработка проектно-сметной документации)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85 940,0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117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Расходы  на проведение капитального ремонта многоквартирных домов за счет средств, поступивших от государственной корпорации - Фонда содействия реформированию жилищно- коммунального хозяйства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468,5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328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обеспечение инженерной инфраструктурой земельных участков, выделяемых семьям, имеющим трех и более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3 400,0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328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Создание новых мест в общеобразовательных организациях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278 514,4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440 741,3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328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мероприятий, направленных на создание условий для функционального развития языков Республики Адыгея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328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программ формирования современной городской среды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80 990,3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83 333,3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78 376,3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76 605,8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76 605,8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328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частичную компенсацию расходов на повышение оплаты труда работников бюджетной сферы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48 174,5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42 860,0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328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реализацию мероприятий, направленных на поддержку некоммерческих организаций в целях оказания психолого-педагогической, методической и консультативной помощи гражданам, имеющим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57,0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3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21704" y="0"/>
            <a:ext cx="8912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  <a:endParaRPr lang="ru-RU" sz="2000" b="1" i="1" dirty="0">
              <a:ln w="12700">
                <a:solidFill>
                  <a:srgbClr val="A7EA52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211185"/>
              </p:ext>
            </p:extLst>
          </p:nvPr>
        </p:nvGraphicFramePr>
        <p:xfrm>
          <a:off x="467544" y="885097"/>
          <a:ext cx="8505074" cy="58054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25042"/>
                <a:gridCol w="747566"/>
                <a:gridCol w="864096"/>
                <a:gridCol w="714512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2022г.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727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реализацию мероприятий направленных на повышение доступности и качества дошкольного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40,0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создание дополнительных мест для детей в возрасте от 2 месяцев до 3 лет в 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138 692,4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6845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совершенствование системы организации дорожного движения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2 700,0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5 031,0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создание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84 782,3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85 133,3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3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На софинансирование </a:t>
                      </a: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расходных обязательств субъектов Российской Федерации, возникающих при реализации мероприятий по модернизации региональных и муниципальных детских школ искусств по видам искусств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61 448,5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746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На обеспечение </a:t>
                      </a: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1 010,1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527,7</a:t>
                      </a:r>
                    </a:p>
                  </a:txBody>
                  <a:tcPr marL="7620" marR="7620" marT="7620" marB="0"/>
                </a:tc>
              </a:tr>
              <a:tr h="1108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субсидии бюджетам городских округов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206 332,3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16 182,4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16 182,4</a:t>
                      </a: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u="none" strike="noStrike" dirty="0"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Субвенции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</a:rPr>
                        <a:t>1 037 861,6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</a:rPr>
                        <a:t>1 159 369,3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</a:rPr>
                        <a:t>1 118 185,5</a:t>
                      </a:r>
                      <a:r>
                        <a:rPr lang="ru-RU" sz="800" b="1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</a:rPr>
                        <a:t>1 183 537,1</a:t>
                      </a:r>
                      <a:r>
                        <a:rPr lang="ru-RU" sz="800" b="1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</a:rPr>
                        <a:t>1 217 837,1</a:t>
                      </a:r>
                      <a:r>
                        <a:rPr lang="ru-RU" sz="800" b="1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реализацию государственного стандарта общего образования в общеобразовательных </a:t>
                      </a:r>
                      <a:r>
                        <a:rPr lang="ru-RU" sz="800" u="none" strike="noStrike" dirty="0" err="1"/>
                        <a:t>мун</a:t>
                      </a:r>
                      <a:r>
                        <a:rPr lang="ru-RU" sz="800" u="none" strike="noStrike" dirty="0"/>
                        <a:t>. учреждениях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515 345,0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553 858,5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реализацию государственного стандарта общего образования в негосударственных общеобразовательных учреждениях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5 625,0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5 765,4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5686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получение дошкольного образования в муниципальных ДОУ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403 429,4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447 811,6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634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получение дошкольного образования в частных ДОУ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120,0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013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ежемесячные пособия детям-сиротам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46 229,2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50 682,7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6828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оплату труда и доплату приемным родителям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34 243,0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35 657,4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3840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 содержание ребенка в семье опекуна и приемной семье, а также вознаграждение, причитающееся приемному родителю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76 570,4</a:t>
                      </a:r>
                    </a:p>
                    <a:p>
                      <a:pPr algn="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76 570,4</a:t>
                      </a:r>
                    </a:p>
                    <a:p>
                      <a:pPr algn="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76 570,4</a:t>
                      </a:r>
                    </a:p>
                    <a:p>
                      <a:pPr algn="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5853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пособия детям-сиротам на проезд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780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Выплаты детям-сиротам на ремонт собственного жилья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894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предоставление льгот по ЖКУ специалистам села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4 468,1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5 777,0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944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содержание административной комиссии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8012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содержание комиссии по делам несовершеннолетних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2 276,4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2 400,4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275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содержание комиссии по опеке и попечительству несовершеннолетних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3 338,0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3 505,6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118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содержание комиссии по опеке и попечительству совершеннолетних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1 127,6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1 205,8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241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предоставление жилых помещений детям 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17 343,9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48 827,3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34 323,5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33 804,9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r>
                        <a:rPr lang="ru-RU" sz="800" u="none" strike="noStrike" dirty="0" smtClean="0"/>
                        <a:t>35</a:t>
                      </a:r>
                      <a:r>
                        <a:rPr lang="ru-RU" sz="800" u="none" strike="noStrike" baseline="0" dirty="0" smtClean="0"/>
                        <a:t> 204,0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148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/>
                        <a:t>На компенсацию части родительской платы за содержание детей в ДОУ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2 446,9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2 646,9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2431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выплату компенсации за работу по подготовке и проведению единого государственного экзамена педагогическим работникам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1 868,1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1 009,7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/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0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75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  <a:endParaRPr lang="ru-RU" sz="2000" b="1" i="1" dirty="0">
              <a:ln w="12700">
                <a:solidFill>
                  <a:srgbClr val="A7EA52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28167"/>
              </p:ext>
            </p:extLst>
          </p:nvPr>
        </p:nvGraphicFramePr>
        <p:xfrm>
          <a:off x="500034" y="1014146"/>
          <a:ext cx="8472584" cy="466163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92552"/>
                <a:gridCol w="747566"/>
                <a:gridCol w="864096"/>
                <a:gridCol w="714512"/>
                <a:gridCol w="726929"/>
                <a:gridCol w="726929"/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(факт)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2020г.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(оценка)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2022г.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 smtClean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 выполнение передаваемых полномочий субъектов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1 001 572,4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1 069 992,7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1 102 893,6</a:t>
                      </a: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 проведение Всероссийской переписи населения 2020 года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2 550,1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2 435,1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2 435,1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2 435,1</a:t>
                      </a: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 организацию мероприятий при осуществлении деятельности по обращению с животными без владельцев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734,0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734,0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734,0</a:t>
                      </a: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Иные межбюджетные трансферты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latin typeface="+mn-lt"/>
                        </a:rPr>
                        <a:t>381 392,6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latin typeface="+mn-lt"/>
                        </a:rPr>
                        <a:t>336 387,8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latin typeface="+mn-lt"/>
                        </a:rPr>
                        <a:t>153 661,6</a:t>
                      </a:r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latin typeface="+mn-lt"/>
                        </a:rPr>
                        <a:t>60 576,4</a:t>
                      </a:r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latin typeface="+mn-lt"/>
                        </a:rPr>
                        <a:t>60 576,4</a:t>
                      </a:r>
                      <a:r>
                        <a:rPr lang="ru-RU" sz="800" b="1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На ежемесячное вознаграждение за классное руководство педагогическим работникам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19 217,6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 </a:t>
                      </a:r>
                      <a:r>
                        <a:rPr lang="ru-RU" sz="800" u="none" strike="noStrike" dirty="0" smtClean="0">
                          <a:latin typeface="+mn-lt"/>
                        </a:rPr>
                        <a:t>57 652,6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 </a:t>
                      </a:r>
                      <a:r>
                        <a:rPr lang="ru-RU" sz="800" u="none" strike="noStrike" dirty="0" smtClean="0">
                          <a:latin typeface="+mn-lt"/>
                        </a:rPr>
                        <a:t>57 652,6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 </a:t>
                      </a:r>
                      <a:r>
                        <a:rPr lang="ru-RU" sz="800" u="none" strike="noStrike" dirty="0" smtClean="0">
                          <a:latin typeface="+mn-lt"/>
                        </a:rPr>
                        <a:t>57 652,6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 проведение мероприятий, посвященных празднованию 75-ой годовщины Победы в Великой Отечественной войне 1941-1945 годов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2 900,0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создание дополнительных мест для детей в возрасте от 2 месяцев до 3 лет в 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162 260,9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обеспечение отдыха и оздоровления детей в оздоровительных лагерях с дневным пребыванием детей на базе оздоровительных учреждений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3 051,0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109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создание модельных муниципальных библиотек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5 555,6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5 555,6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816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достижение показателей деятельности органов исполнительной власти субъектов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5 813,7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094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финансовое обеспечение дорожной деятельности в рамках реализации национального проекта "Безопасные и качественные автомобильные дороги"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204 711,4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201 946,6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 </a:t>
                      </a:r>
                      <a:r>
                        <a:rPr lang="ru-RU" sz="800" u="none" strike="noStrike" dirty="0" smtClean="0">
                          <a:latin typeface="+mn-lt"/>
                        </a:rPr>
                        <a:t>93 085,2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428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/>
                        <a:t>На обеспечение дорожной деятельности за счет средств резервного фонда президента РФ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latin typeface="+mn-lt"/>
                        </a:rPr>
                        <a:t>106 768,0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428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Прочие межбюджетные трансферты, передаваемые бюджетам городских округов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2 923,8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2 923,8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2 923,8</a:t>
                      </a:r>
                    </a:p>
                  </a:txBody>
                  <a:tcPr marL="9525" marR="9525" marT="9525" marB="0"/>
                </a:tc>
              </a:tr>
              <a:tr h="28580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Итого межбюджетных трансфертов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2 970 900,1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latin typeface="+mn-lt"/>
                        </a:rPr>
                        <a:t>3 569 409,4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latin typeface="+mn-lt"/>
                        </a:rPr>
                        <a:t>2 172 158,1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latin typeface="+mn-lt"/>
                        </a:rPr>
                        <a:t>1 529 488,5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latin typeface="+mn-lt"/>
                        </a:rPr>
                        <a:t>1 505 564,7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5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бюджета муниципального образования «Город Майкоп» в 2021 году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42539254"/>
              </p:ext>
            </p:extLst>
          </p:nvPr>
        </p:nvGraphicFramePr>
        <p:xfrm>
          <a:off x="503548" y="1484784"/>
          <a:ext cx="813690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240040"/>
            <a:ext cx="8064896" cy="602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10000"/>
              </a:lnSpc>
            </a:pPr>
            <a:r>
              <a:rPr lang="ru-RU" sz="1400" dirty="0"/>
              <a:t>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Уважаемые  жители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города Майкопа!</a:t>
            </a:r>
          </a:p>
          <a:p>
            <a:pPr indent="457200" algn="ctr">
              <a:lnSpc>
                <a:spcPct val="11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Представляем вашему вниманию «Бюджет для граждан», который познакомит Вас с бюджетом муниципального образования «Город Майкоп» на 2021 год и на плановый период 2022 и 2023 годов.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информационного ресурса «Бюджет для граждан» является одним из важных направлений Финансового управления администрации муниципального образования «Город Майкоп», нацеленной на повышение прозрачности, открытости бюджета и бюджетного процесса в нашем городе.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 декабря 2020 года прошли Публичные слушания по проекту решения Совета народных депутатов муниципального образования «Город Майкоп» «О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бюджете муниципального образования «Город Майкоп» на 2021 год и на плановый период 2022 и 2023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годов», а 24 декабря  2020 года проект решения был  рассмотрен и принят на сессии  Совета народных депутатов муниципального образования «Город Майкоп».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«Бюджет для граждан» позволит узнать какие доходы составляют основу местного бюджета,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какие направления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расходования средств и  будет  понятен для понимания процессов жизнедеятельности всего муниципального образования.</a:t>
            </a:r>
          </a:p>
          <a:p>
            <a:pPr indent="457200" algn="just">
              <a:lnSpc>
                <a:spcPct val="11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уважением, В.Н. Орлов, руководитель Финансового управления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образования «Город Майкоп».</a:t>
            </a:r>
          </a:p>
          <a:p>
            <a:pPr indent="457200" algn="just">
              <a:lnSpc>
                <a:spcPct val="114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муниципального бюджета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униципального образования «Город Майкоп»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2019-2023гг.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37653"/>
              </p:ext>
            </p:extLst>
          </p:nvPr>
        </p:nvGraphicFramePr>
        <p:xfrm>
          <a:off x="467543" y="1379247"/>
          <a:ext cx="8424937" cy="493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771"/>
                <a:gridCol w="927516"/>
                <a:gridCol w="927516"/>
                <a:gridCol w="927516"/>
                <a:gridCol w="927516"/>
                <a:gridCol w="1082102"/>
              </a:tblGrid>
              <a:tr h="81229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100" u="none" dirty="0" smtClean="0"/>
                        <a:t>Наименование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2019г.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(факт)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2020 г.</a:t>
                      </a:r>
                      <a:r>
                        <a:rPr lang="ru-RU" sz="1100" u="none" baseline="0" dirty="0" smtClean="0"/>
                        <a:t> (оценка)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2021г.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(прогноз)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2022г.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(прогноз)</a:t>
                      </a:r>
                      <a:endParaRPr lang="ru-RU" sz="1100" u="non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2023г.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 smtClean="0"/>
                        <a:t>(прогноз)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35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221 241,3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215 494,0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265 654,5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283 505,8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333 263,7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44573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Национальная безопасность и правоохранительная</a:t>
                      </a:r>
                      <a:r>
                        <a:rPr lang="ru-RU" sz="1100" baseline="0" dirty="0" smtClean="0"/>
                        <a:t>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34 017,7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31 740,8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31 279,3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31 516,6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32 375,8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28699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602 916,7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669 035,4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457 745,4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188 663,2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190 698,4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33640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418 516,0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1 113 046,7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743 229,2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307 021,9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297 740,8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3735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2 400 799,5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2 183 818,0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1 807 667,5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1 895 777,9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1 879 743,1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28699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Культура, кинематография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159 181,2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158 252,7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145 713,4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153 093,5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162 385,6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35874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/>
                        <a:t>Социальная политика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220 000,8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228 971,5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172 070,2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161 071,8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163 811,1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3587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Физическая культура и спорт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51</a:t>
                      </a:r>
                      <a:r>
                        <a:rPr lang="ru-RU" sz="1000" b="0" baseline="0" dirty="0" smtClean="0">
                          <a:effectLst/>
                          <a:latin typeface="+mn-lt"/>
                        </a:rPr>
                        <a:t> 875,6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50 144,9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50 270,1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51 061,8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52 892,6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3587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Средства массовой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26 847,3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23 057, 7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24 962,4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25 162,1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25 698,8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3587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Обслуживание</a:t>
                      </a:r>
                      <a:r>
                        <a:rPr lang="ru-RU" sz="1100" baseline="0" dirty="0" smtClean="0"/>
                        <a:t> государственного долга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39 691,9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46 512,9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56 808,2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54 326,2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58 714,4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546062"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4 175 088,0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effectLst/>
                          <a:latin typeface="+mn-lt"/>
                        </a:rPr>
                        <a:t>4 738 074,7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3 755 400,2     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3 151 200,8           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     3 197 324,3   </a:t>
                      </a: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6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83768" y="211192"/>
            <a:ext cx="6264696" cy="2286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18900000" algn="bl" rotWithShape="0">
              <a:schemeClr val="accent3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общегосударственные вопросы (тыс.руб.)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51802"/>
              </p:ext>
            </p:extLst>
          </p:nvPr>
        </p:nvGraphicFramePr>
        <p:xfrm>
          <a:off x="344240" y="628044"/>
          <a:ext cx="8424936" cy="32885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27760"/>
                <a:gridCol w="792088"/>
                <a:gridCol w="792088"/>
                <a:gridCol w="864096"/>
                <a:gridCol w="864096"/>
                <a:gridCol w="884808"/>
              </a:tblGrid>
              <a:tr h="3526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Функционирование высшего должностного</a:t>
                      </a:r>
                      <a:r>
                        <a:rPr lang="ru-RU" sz="900" baseline="0" dirty="0" smtClean="0"/>
                        <a:t> лица субъекта РФ и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1 705,9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1 820,4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1606,9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1623,0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1688,0</a:t>
                      </a:r>
                    </a:p>
                  </a:txBody>
                  <a:tcPr marL="7620" marR="7620" marT="7620" marB="0" anchor="ctr"/>
                </a:tc>
              </a:tr>
              <a:tr h="40803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Функционирование законодательных (представительных)</a:t>
                      </a:r>
                      <a:r>
                        <a:rPr lang="ru-RU" sz="900" baseline="0" dirty="0" smtClean="0"/>
                        <a:t> органов государственной власти и представительных органов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13 750,7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14 083,5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12667,2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12775,2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13213,1</a:t>
                      </a:r>
                    </a:p>
                  </a:txBody>
                  <a:tcPr marL="7620" marR="7620" marT="7620" marB="0" anchor="ctr"/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Функционирование Правительства РФ, высших исполнительных</a:t>
                      </a:r>
                      <a:r>
                        <a:rPr lang="ru-RU" sz="900" baseline="0" dirty="0" smtClean="0"/>
                        <a:t> органов власти субъектов РФ, местных администраций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82 532,6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89 741,9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79442,5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93898,7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96554,8</a:t>
                      </a:r>
                    </a:p>
                  </a:txBody>
                  <a:tcPr marL="7620" marR="7620" marT="7620" marB="0" anchor="ctr"/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22 843,3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24 426,2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21699,9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21896,5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22701,2</a:t>
                      </a:r>
                    </a:p>
                  </a:txBody>
                  <a:tcPr marL="7620" marR="7620" marT="7620" marB="0" anchor="ctr"/>
                </a:tc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проведения выборов и референдумов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1800,0</a:t>
                      </a:r>
                    </a:p>
                  </a:txBody>
                  <a:tcPr marL="7620" marR="7620" marT="7620" marB="0" anchor="ctr"/>
                </a:tc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Резервные фонды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15 698,9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9194,4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9841,1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9874,5</a:t>
                      </a:r>
                    </a:p>
                  </a:txBody>
                  <a:tcPr marL="7620" marR="7620" marT="7620" marB="0" anchor="ctr"/>
                </a:tc>
              </a:tr>
              <a:tr h="27820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Другие общегосударственные вопросы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100 408,8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99 675,6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139243,6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141671,3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187432,1</a:t>
                      </a:r>
                    </a:p>
                  </a:txBody>
                  <a:tcPr marL="7620" marR="7620" marT="7620" marB="0" anchor="ctr"/>
                </a:tc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 smtClean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 smtClean="0">
                          <a:effectLst/>
                        </a:rPr>
                        <a:t>221 241,3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245 446,5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265654,5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283505,8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333263,7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59399" y="4110256"/>
            <a:ext cx="65527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национальную безопасность и правоохранительную деятельность(тыс.руб.)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69481"/>
              </p:ext>
            </p:extLst>
          </p:nvPr>
        </p:nvGraphicFramePr>
        <p:xfrm>
          <a:off x="323528" y="4834096"/>
          <a:ext cx="8496943" cy="14957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48472"/>
                <a:gridCol w="814281"/>
                <a:gridCol w="798858"/>
                <a:gridCol w="871481"/>
                <a:gridCol w="871481"/>
                <a:gridCol w="89237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604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34017,7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35790,8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21370,6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21514,7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22000,4</a:t>
                      </a:r>
                    </a:p>
                  </a:txBody>
                  <a:tcPr marL="7620" marR="7620" marT="7620" marB="0" anchor="ctr"/>
                </a:tc>
              </a:tr>
              <a:tr h="2660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Гражданская оборона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9908,7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10001,9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10375,4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98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 smtClean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34017,7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35790,8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31279,3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31516,6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32375,8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83768" y="204175"/>
            <a:ext cx="6264696" cy="2286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18900000" algn="bl" rotWithShape="0">
              <a:schemeClr val="accent3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национальную экономику (тыс.руб.)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32011"/>
              </p:ext>
            </p:extLst>
          </p:nvPr>
        </p:nvGraphicFramePr>
        <p:xfrm>
          <a:off x="344240" y="692696"/>
          <a:ext cx="8424936" cy="258737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99768"/>
                <a:gridCol w="720080"/>
                <a:gridCol w="792088"/>
                <a:gridCol w="864096"/>
                <a:gridCol w="864096"/>
                <a:gridCol w="884808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Сельское хозяйство</a:t>
                      </a:r>
                      <a:r>
                        <a:rPr lang="ru-RU" sz="900" baseline="0" dirty="0" smtClean="0"/>
                        <a:t> и рыболовство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3606,7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4262,1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3481,3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3509,4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3623,0</a:t>
                      </a:r>
                    </a:p>
                  </a:txBody>
                  <a:tcPr marL="7620" marR="7620" marT="7620" marB="0"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Водное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12311,9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Транспорт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45695,1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44822,7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45619,2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18681,2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18681,2</a:t>
                      </a:r>
                    </a:p>
                  </a:txBody>
                  <a:tcPr marL="7620" marR="7620" marT="7620" marB="0" anchor="ctr"/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Дорожное хозяйство (дорожный фонд)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510465,4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670703,0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387153,3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145427,2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146924,1</a:t>
                      </a:r>
                    </a:p>
                  </a:txBody>
                  <a:tcPr marL="7620" marR="7620" marT="7620" marB="0" anchor="ctr"/>
                </a:tc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Связь и информатика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8701,9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434,2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615,8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336,9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76,9</a:t>
                      </a:r>
                    </a:p>
                  </a:txBody>
                  <a:tcPr marL="7620" marR="7620" marT="7620" marB="0" anchor="ctr"/>
                </a:tc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Другие вопросы в</a:t>
                      </a:r>
                      <a:r>
                        <a:rPr lang="ru-RU" sz="900" baseline="0" dirty="0" smtClean="0"/>
                        <a:t> области национальной экономики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22135,7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21623,5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20875,8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20708,5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21393,2</a:t>
                      </a:r>
                    </a:p>
                  </a:txBody>
                  <a:tcPr marL="7620" marR="7620" marT="7620" marB="0" anchor="ctr"/>
                </a:tc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 smtClean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602916,7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741845,5</a:t>
                      </a:r>
                      <a:endParaRPr lang="ru-RU" sz="9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457745,4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188663,2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190698,4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72362" y="3412244"/>
            <a:ext cx="6548110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18900000" algn="bl" rotWithShape="0">
              <a:schemeClr val="accent3">
                <a:lumMod val="40000"/>
                <a:lumOff val="6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илищно-коммунальное хозяйство (тыс.руб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502509"/>
              </p:ext>
            </p:extLst>
          </p:nvPr>
        </p:nvGraphicFramePr>
        <p:xfrm>
          <a:off x="359532" y="3849768"/>
          <a:ext cx="8424936" cy="193021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84476"/>
                <a:gridCol w="735372"/>
                <a:gridCol w="792088"/>
                <a:gridCol w="864096"/>
                <a:gridCol w="864096"/>
                <a:gridCol w="884808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Жилищное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33 875,8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10 643,2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10068,0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2594,0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2594,0</a:t>
                      </a:r>
                    </a:p>
                  </a:txBody>
                  <a:tcPr marL="7620" marR="7620" marT="7620" marB="0"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Коммунальное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45 247,9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955 245,7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461376,0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19319,8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19351,4</a:t>
                      </a:r>
                    </a:p>
                  </a:txBody>
                  <a:tcPr marL="7620" marR="7620" marT="7620" marB="0" anchor="ctr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Благоустройство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26 7154,0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215 795,7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207365,9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220155,2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208753,3</a:t>
                      </a:r>
                    </a:p>
                  </a:txBody>
                  <a:tcPr marL="7620" marR="7620" marT="7620" marB="0" anchor="ctr"/>
                </a:tc>
              </a:tr>
              <a:tr h="27545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Другие вопросы в</a:t>
                      </a:r>
                      <a:r>
                        <a:rPr lang="ru-RU" sz="900" baseline="0" dirty="0" smtClean="0"/>
                        <a:t> области жилищно-коммунального хозяйства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72 238,3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71 610,5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64419,3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64952,9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67042,1</a:t>
                      </a:r>
                    </a:p>
                  </a:txBody>
                  <a:tcPr marL="7620" marR="7620" marT="7620" marB="0" anchor="ctr"/>
                </a:tc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 smtClean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418 516,0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1 253 295,1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743229,2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307021,9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297740,8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1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92720" y="116632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580201"/>
              </p:ext>
            </p:extLst>
          </p:nvPr>
        </p:nvGraphicFramePr>
        <p:xfrm>
          <a:off x="423245" y="455854"/>
          <a:ext cx="8388932" cy="210466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48755"/>
                <a:gridCol w="849641"/>
                <a:gridCol w="788703"/>
                <a:gridCol w="860403"/>
                <a:gridCol w="860403"/>
                <a:gridCol w="881027"/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Структура</a:t>
                      </a:r>
                      <a:r>
                        <a:rPr lang="ru-RU" sz="900" baseline="0" dirty="0" smtClean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2022г.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2023г.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21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Дошкольное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1 106 490,1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814 884,9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712583,7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733906,1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751503,6</a:t>
                      </a:r>
                    </a:p>
                  </a:txBody>
                  <a:tcPr marL="7620" marR="7620" marT="7620" marB="0" anchor="ctr"/>
                </a:tc>
              </a:tr>
              <a:tr h="27359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Общее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1 150 085,1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1 467 479,3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940411,0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940853,1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963348,4</a:t>
                      </a: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Дополнительное образование</a:t>
                      </a:r>
                      <a:r>
                        <a:rPr lang="ru-RU" sz="900" baseline="0" dirty="0" smtClean="0"/>
                        <a:t>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79 195,0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75 203,9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88018,1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153623,8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95396,6</a:t>
                      </a:r>
                    </a:p>
                  </a:txBody>
                  <a:tcPr marL="7620" marR="7620" marT="7620" marB="0" anchor="ctr"/>
                </a:tc>
              </a:tr>
              <a:tr h="26164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Молодежная политики и оздоровление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13 773,2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8 389,8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13838,8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13926,0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14140,4</a:t>
                      </a:r>
                    </a:p>
                  </a:txBody>
                  <a:tcPr marL="7620" marR="7620" marT="7620" marB="0" anchor="ctr"/>
                </a:tc>
              </a:tr>
              <a:tr h="26164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Другие вопросы в области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51 256,2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60 345,4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52815,9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53468,9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55354,1</a:t>
                      </a:r>
                    </a:p>
                  </a:txBody>
                  <a:tcPr marL="7620" marR="7620" marT="7620" marB="0" anchor="ctr"/>
                </a:tc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2 400 799,6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2 426 303,3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1807667,5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1895777,9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1879743,1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71231" y="2618276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культуру и кинематографию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035265"/>
              </p:ext>
            </p:extLst>
          </p:nvPr>
        </p:nvGraphicFramePr>
        <p:xfrm>
          <a:off x="441015" y="3011753"/>
          <a:ext cx="8424936" cy="1280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02993"/>
                <a:gridCol w="816855"/>
                <a:gridCol w="792088"/>
                <a:gridCol w="864096"/>
                <a:gridCol w="864096"/>
                <a:gridCol w="884808"/>
              </a:tblGrid>
              <a:tr h="3452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575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145 570,0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158 386,7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132486,1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139745,1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148560,1</a:t>
                      </a:r>
                    </a:p>
                  </a:txBody>
                  <a:tcPr marL="7620" marR="7620" marT="7620" marB="0" anchor="ctr"/>
                </a:tc>
              </a:tr>
              <a:tr h="22413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Другие вопросы в области культуры, кинематографии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13 611,2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14 856,4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13227,3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13348,4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13825,5</a:t>
                      </a:r>
                    </a:p>
                  </a:txBody>
                  <a:tcPr marL="7620" marR="7620" marT="7620" marB="0" anchor="ctr"/>
                </a:tc>
              </a:tr>
              <a:tr h="28048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 smtClean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159 181,2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173 243,1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145713,4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153093,5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162385,6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665631" y="4422072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социальную политику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48808"/>
              </p:ext>
            </p:extLst>
          </p:nvPr>
        </p:nvGraphicFramePr>
        <p:xfrm>
          <a:off x="403056" y="4804317"/>
          <a:ext cx="8424936" cy="1874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40952"/>
                <a:gridCol w="778896"/>
                <a:gridCol w="792088"/>
                <a:gridCol w="864096"/>
                <a:gridCol w="864096"/>
                <a:gridCol w="884808"/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Пенсионное обеспечение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16 420,5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17 067,2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19122,9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20280,4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21073,1</a:t>
                      </a:r>
                    </a:p>
                  </a:txBody>
                  <a:tcPr marL="7620" marR="7620" marT="7620" marB="0" anchor="ctr"/>
                </a:tc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Социальное</a:t>
                      </a:r>
                      <a:r>
                        <a:rPr lang="ru-RU" sz="900" baseline="0" dirty="0" smtClean="0"/>
                        <a:t> обеспечение населения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3 537,6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3 273,9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3260,2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3324,3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3362,2</a:t>
                      </a:r>
                    </a:p>
                  </a:txBody>
                  <a:tcPr marL="7620" marR="7620" marT="7620" marB="0" anchor="ctr"/>
                </a:tc>
              </a:tr>
              <a:tr h="2742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 smtClean="0"/>
                        <a:t>Охрана семьи и детства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198 648,6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232 660,1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148179,0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135911,3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137770,3</a:t>
                      </a:r>
                    </a:p>
                  </a:txBody>
                  <a:tcPr marL="7620" marR="7620" marT="7620" marB="0" anchor="ctr"/>
                </a:tc>
              </a:tr>
              <a:tr h="2282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 smtClean="0"/>
                        <a:t>Другие вопросы в области социальной политики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1 394,1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1 603,8</a:t>
                      </a:r>
                      <a:endParaRPr lang="ru-RU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1508,1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1555,8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1605,5</a:t>
                      </a:r>
                    </a:p>
                  </a:txBody>
                  <a:tcPr marL="7620" marR="7620" marT="7620" marB="0" anchor="ctr"/>
                </a:tc>
              </a:tr>
              <a:tr h="27422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 smtClean="0">
                          <a:effectLst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220 000,8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254 605,0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172070,2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161071,8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163811,1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55776" y="116632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физическую культуру  и спорт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054299"/>
              </p:ext>
            </p:extLst>
          </p:nvPr>
        </p:nvGraphicFramePr>
        <p:xfrm>
          <a:off x="395537" y="483562"/>
          <a:ext cx="8388932" cy="158136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53094"/>
                <a:gridCol w="645302"/>
                <a:gridCol w="788703"/>
                <a:gridCol w="860403"/>
                <a:gridCol w="860403"/>
                <a:gridCol w="881027"/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Структура</a:t>
                      </a:r>
                      <a:r>
                        <a:rPr lang="ru-RU" sz="900" baseline="0" dirty="0" smtClean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2022г.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2023г.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621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Физическая 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34 928,5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36 477,5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34403,0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34760,7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36055,7</a:t>
                      </a:r>
                    </a:p>
                  </a:txBody>
                  <a:tcPr marL="7620" marR="7620" marT="7620" marB="0" anchor="ctr"/>
                </a:tc>
              </a:tr>
              <a:tr h="27359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Массовый 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12 103,3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13 277,8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9999,9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10487,3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10810,2</a:t>
                      </a:r>
                    </a:p>
                  </a:txBody>
                  <a:tcPr marL="7620" marR="7620" marT="7620" marB="0" anchor="ctr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Другие вопросы в области физической культуры и спорта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4 843,8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6 198,2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5867,2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5813,8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6026,7</a:t>
                      </a:r>
                    </a:p>
                  </a:txBody>
                  <a:tcPr marL="7620" marR="7620" marT="7620" marB="0" anchor="ctr"/>
                </a:tc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51 875,6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55 953,5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50270,1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51061,8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52892,6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43523" y="2184184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массовой информации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5960"/>
              </p:ext>
            </p:extLst>
          </p:nvPr>
        </p:nvGraphicFramePr>
        <p:xfrm>
          <a:off x="441015" y="2743909"/>
          <a:ext cx="8424936" cy="1280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71776"/>
                <a:gridCol w="648072"/>
                <a:gridCol w="792088"/>
                <a:gridCol w="864096"/>
                <a:gridCol w="864096"/>
                <a:gridCol w="884808"/>
              </a:tblGrid>
              <a:tr h="3452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575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Телевидение и радиовещание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17 555,8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18 113,2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16846,1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16992,8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17365,9</a:t>
                      </a:r>
                    </a:p>
                  </a:txBody>
                  <a:tcPr marL="7620" marR="7620" marT="7620" marB="0" anchor="ctr"/>
                </a:tc>
              </a:tr>
              <a:tr h="22413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Периодическая печать и издательства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9 091,5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8 650,4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8116,3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8169,3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8332,9</a:t>
                      </a:r>
                    </a:p>
                  </a:txBody>
                  <a:tcPr marL="7620" marR="7620" marT="7620" marB="0" anchor="ctr"/>
                </a:tc>
              </a:tr>
              <a:tr h="28048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26 847,3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26 763,6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24962,4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25162,1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25698,8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647159" y="4181936"/>
            <a:ext cx="6201033" cy="28803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  <a:alpha val="83000"/>
              </a:schemeClr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государственного долга (тыс.руб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546797"/>
              </p:ext>
            </p:extLst>
          </p:nvPr>
        </p:nvGraphicFramePr>
        <p:xfrm>
          <a:off x="403056" y="4675013"/>
          <a:ext cx="8424936" cy="1051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71776"/>
                <a:gridCol w="648072"/>
                <a:gridCol w="792088"/>
                <a:gridCol w="864096"/>
                <a:gridCol w="864096"/>
                <a:gridCol w="884808"/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 smtClean="0"/>
                        <a:t>Структура</a:t>
                      </a:r>
                      <a:r>
                        <a:rPr lang="ru-RU" sz="900" baseline="0" dirty="0" smtClean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2022г.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Обслуживание внутреннего государственного и муниципального долга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39 691,9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51 681,0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56808,2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54326,2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58714,4</a:t>
                      </a:r>
                    </a:p>
                  </a:txBody>
                  <a:tcPr marL="7620" marR="7620" marT="7620" marB="0" anchor="ctr"/>
                </a:tc>
              </a:tr>
              <a:tr h="27422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39 691,9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 smtClean="0">
                          <a:effectLst/>
                        </a:rPr>
                        <a:t>51 681,0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56808,2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54326,2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58714,4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9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5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22026" y="262970"/>
            <a:ext cx="8670454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38396"/>
              </p:ext>
            </p:extLst>
          </p:nvPr>
        </p:nvGraphicFramePr>
        <p:xfrm>
          <a:off x="546086" y="1368553"/>
          <a:ext cx="8346394" cy="4580727"/>
        </p:xfrm>
        <a:graphic>
          <a:graphicData uri="http://schemas.openxmlformats.org/drawingml/2006/table">
            <a:tbl>
              <a:tblPr/>
              <a:tblGrid>
                <a:gridCol w="3385790"/>
                <a:gridCol w="2124515"/>
                <a:gridCol w="945363"/>
                <a:gridCol w="48800"/>
                <a:gridCol w="896563"/>
                <a:gridCol w="32912"/>
                <a:gridCol w="912451"/>
              </a:tblGrid>
              <a:tr h="23635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            </a:r>
                      <a:b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Единовременная материальная помощь малоимущим граждан на неотложные нужды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5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855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            </a:r>
                      <a:b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Единовременная материальная помощь на газификацию домовладений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51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51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290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35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Лица, отбывавшие наказание назначенное судом</a:t>
                      </a:r>
                      <a:b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Единовременная материальная помощь лицам, отбывавшим наказание, назначенное судом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43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855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Участники Великой Отечественной войны, бывшие несовершеннолетние узники фашистских лагерей, вдовы участников (инвалидов) ВОВ</a:t>
                      </a:r>
                      <a:b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Единовременная материальная помощь на улучшение социально-бытовых условий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855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Малоимущие многодетные семьи, имеющие в своем составе 6 и более детей до 18 лет</a:t>
                      </a:r>
                      <a:b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Ежемесячное пособие многодетной семье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6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6022680"/>
              </p:ext>
            </p:extLst>
          </p:nvPr>
        </p:nvGraphicFramePr>
        <p:xfrm>
          <a:off x="-612576" y="589462"/>
          <a:ext cx="4107632" cy="559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22026" y="-27384"/>
            <a:ext cx="8670454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78963"/>
              </p:ext>
            </p:extLst>
          </p:nvPr>
        </p:nvGraphicFramePr>
        <p:xfrm>
          <a:off x="467544" y="1297631"/>
          <a:ext cx="8352928" cy="4723657"/>
        </p:xfrm>
        <a:graphic>
          <a:graphicData uri="http://schemas.openxmlformats.org/drawingml/2006/table">
            <a:tbl>
              <a:tblPr/>
              <a:tblGrid>
                <a:gridCol w="3658285"/>
                <a:gridCol w="2161027"/>
                <a:gridCol w="746124"/>
                <a:gridCol w="902006"/>
                <a:gridCol w="885486"/>
              </a:tblGrid>
              <a:tr h="246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Целевая группа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Вид поддержки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2021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2022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2023 </a:t>
                      </a:r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26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Молодые семьи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Социальная выплата на приобретение жилья молодым семьям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4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15000,0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1000,0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1585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Малоимущие многодетные семьи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(инвалидов)ВОВ; лица, отбывавшие наказание, назначенное судом; граждане не имеющие регистрации по месту жительства или месту пребывания в муниципальном образовании «город Майкоп»; одиноко проживающие пенсионера, инвалиды или семьи, состоящие из нетрудоспособных членов, проживающие в неблагоустроенном жилье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Предоставление банных услуг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21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26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Граждане, которым присвоено звание «Почетный гражданин города Майкопа»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  <a:t>Ежемесячная денежная выплата </a:t>
                      </a:r>
                      <a:b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8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577,2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633,8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662,2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7878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Лица, замещавшие должности муниципальной службы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Пенсия за выслугу лет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93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78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19092,9</a:t>
                      </a: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20250,4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21043,1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7878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Работники образовательных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учреждений проживающие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 работающие в сельских  населенных пунктах</a:t>
                      </a:r>
                      <a:b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Компенсационные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выплаты по возмещению затрат на оплату проезда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599,3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599,3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599,3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4313"/>
            <a:ext cx="8350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70500"/>
              </p:ext>
            </p:extLst>
          </p:nvPr>
        </p:nvGraphicFramePr>
        <p:xfrm>
          <a:off x="179388" y="1125538"/>
          <a:ext cx="8713787" cy="546735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6268"/>
                <a:gridCol w="1080120"/>
                <a:gridCol w="1008382"/>
                <a:gridCol w="648124"/>
                <a:gridCol w="720137"/>
                <a:gridCol w="792151"/>
                <a:gridCol w="792151"/>
                <a:gridCol w="864165"/>
                <a:gridCol w="1512289"/>
              </a:tblGrid>
              <a:tr h="277757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Наименование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Место реализации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Срок реализации (срок ввода в </a:t>
                      </a:r>
                      <a:r>
                        <a:rPr lang="ru-RU" sz="900" dirty="0" err="1" smtClean="0">
                          <a:solidFill>
                            <a:schemeClr val="bg2"/>
                          </a:solidFill>
                        </a:rPr>
                        <a:t>эксплуата-цию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Объем финансирования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</a:tr>
              <a:tr h="6365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2019 год (факт)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2020 год (оценка)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2021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2022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2023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14630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Субсидия на 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Обеспечение жильем молодых семей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99 483,9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79 322,6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15 000,0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1 000,0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1 000,0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В 2020году свидетельства на получение социальной выплаты на приобретение жилого помещения и (или) строительство индивидуального жилого дома получили 66 молодых семей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</a:tr>
              <a:tr h="119555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Праздничные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</a:rPr>
                        <a:t> мероприятия (детские новогодние утренники, вручение новогодних подарков)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120,0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Повышение социальной защищенности малообеспеченных граждан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</a:tr>
              <a:tr h="1894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Благотворительные акции (День Победы, мероприятия, посвященные месячнику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</a:rPr>
                        <a:t> «Белая трость»)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249,0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Увеличение количества участников ежегодно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</a:rPr>
                        <a:t> проводимых социальных мероприятий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02625" y="692150"/>
            <a:ext cx="8778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rgbClr val="FFFF00"/>
                </a:solidFill>
              </a:rPr>
              <a:t>тыс.руб</a:t>
            </a:r>
            <a:r>
              <a:rPr lang="ru-RU" sz="14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026" y="67271"/>
            <a:ext cx="867045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5951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4313"/>
            <a:ext cx="8350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57858"/>
              </p:ext>
            </p:extLst>
          </p:nvPr>
        </p:nvGraphicFramePr>
        <p:xfrm>
          <a:off x="280988" y="1114425"/>
          <a:ext cx="8640762" cy="57150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68119"/>
                <a:gridCol w="1080094"/>
                <a:gridCol w="906695"/>
                <a:gridCol w="720080"/>
                <a:gridCol w="720080"/>
                <a:gridCol w="720080"/>
                <a:gridCol w="792088"/>
                <a:gridCol w="648072"/>
                <a:gridCol w="1685454"/>
              </a:tblGrid>
              <a:tr h="365626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Наименование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Место реализации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Срок реализации (срок ввода в </a:t>
                      </a:r>
                      <a:r>
                        <a:rPr lang="ru-RU" sz="900" dirty="0" err="1" smtClean="0">
                          <a:solidFill>
                            <a:schemeClr val="bg2"/>
                          </a:solidFill>
                        </a:rPr>
                        <a:t>эксплуата-цию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Объем финансирования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</a:tr>
              <a:tr h="6238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2019 год (факт)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2020 год (оценка)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2021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2022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2023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809437"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solidFill>
                            <a:schemeClr val="bg2"/>
                          </a:solidFill>
                        </a:rPr>
                        <a:t>Формирование современной городской среды 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122 200,6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93 329,6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9 260,0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9 862,3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/>
                          </a:solidFill>
                        </a:rPr>
                        <a:t>Обустроены 44 дворовые территории, 9 общественных территорий</a:t>
                      </a:r>
                      <a:endParaRPr lang="ru-RU" sz="10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</a:tr>
              <a:tr h="1463007"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solidFill>
                            <a:schemeClr val="bg2"/>
                          </a:solidFill>
                        </a:rPr>
                        <a:t>Расходы по программе «Доступная среда»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173,2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100,0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50,0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Оборудование пандусами для инвалидов и маломобильных групп населения на входной группе жилых многоквартирных  домов по адресу: ул. Коммунаров,</a:t>
                      </a:r>
                      <a:r>
                        <a:rPr lang="ru-RU" sz="1000" u="none" strike="noStrike" baseline="0" dirty="0" smtClean="0">
                          <a:solidFill>
                            <a:schemeClr val="bg2"/>
                          </a:solidFill>
                          <a:effectLst/>
                        </a:rPr>
                        <a:t> 13 (подъезд №5), ул. Ленина, 23</a:t>
                      </a:r>
                      <a:endParaRPr lang="ru-RU" sz="10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</a:tr>
              <a:tr h="6400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Обеспечение безопасности дорожного движения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«Город Майкоп»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</a:p>
                    <a:p>
                      <a:pPr algn="ctr"/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635,2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5 895,0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30,0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280,0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280,0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solidFill>
                            <a:schemeClr val="bg2"/>
                          </a:solidFill>
                        </a:rPr>
                        <a:t>Устройство пешеходных ограждений</a:t>
                      </a:r>
                      <a:endParaRPr lang="ru-RU" sz="10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</a:tr>
              <a:tr h="150823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Расходы по нацпроекту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</a:rPr>
                        <a:t> «Безопасные и качественные дороги»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«Город Майкоп»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</a:p>
                    <a:p>
                      <a:pPr algn="ctr"/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204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</a:rPr>
                        <a:t> 711,4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201 946,7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/>
                          </a:solidFill>
                        </a:rPr>
                        <a:t>Ремонт 11 участков дорог.</a:t>
                      </a:r>
                      <a:r>
                        <a:rPr lang="ru-RU" sz="1000" baseline="0" dirty="0" smtClean="0">
                          <a:solidFill>
                            <a:schemeClr val="bg2"/>
                          </a:solidFill>
                        </a:rPr>
                        <a:t> Обустройство 22 участков дорог элементами безопасности дорожного движения (установка светофоров, ограждений и искусственных неровностей)</a:t>
                      </a:r>
                      <a:endParaRPr lang="ru-RU" sz="10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74063" y="600075"/>
            <a:ext cx="8778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rgbClr val="FFFF00"/>
                </a:solidFill>
              </a:rPr>
              <a:t>тыс.руб</a:t>
            </a:r>
            <a:r>
              <a:rPr lang="ru-RU" sz="14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026" y="67271"/>
            <a:ext cx="867045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6086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4313"/>
            <a:ext cx="8350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55642"/>
              </p:ext>
            </p:extLst>
          </p:nvPr>
        </p:nvGraphicFramePr>
        <p:xfrm>
          <a:off x="280988" y="1190625"/>
          <a:ext cx="8640762" cy="50466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10692"/>
                <a:gridCol w="1037521"/>
                <a:gridCol w="906695"/>
                <a:gridCol w="720080"/>
                <a:gridCol w="720080"/>
                <a:gridCol w="720080"/>
                <a:gridCol w="792088"/>
                <a:gridCol w="648072"/>
                <a:gridCol w="1685454"/>
              </a:tblGrid>
              <a:tr h="365638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Наименование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Место реализации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Срок реализации (срок ввода в </a:t>
                      </a:r>
                      <a:r>
                        <a:rPr lang="ru-RU" sz="900" dirty="0" err="1" smtClean="0">
                          <a:solidFill>
                            <a:schemeClr val="bg2"/>
                          </a:solidFill>
                        </a:rPr>
                        <a:t>эксплуата-цию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Объем финансирования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</a:tr>
              <a:tr h="6238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2019 год (факт)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2020 год (оценка)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2021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2022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bg2"/>
                          </a:solidFill>
                        </a:rPr>
                        <a:t>2023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91437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Создание дополнительных мест для детей в возрасте от 2 месяцев до 3 лет в образовательных организациях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302 354,2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/>
                          </a:solidFill>
                        </a:rPr>
                        <a:t>Создание дополнительных 600 мест для детей в возрасте от 2 месяцев до 3 лет</a:t>
                      </a:r>
                      <a:endParaRPr lang="ru-RU" sz="10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</a:tr>
              <a:tr h="9146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Создание дополнительных мест для детей в возрасте от 1,5 лет до 3 лет в образовательных организациях</a:t>
                      </a:r>
                      <a:endParaRPr lang="ru-RU" sz="90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  <a:effectLst/>
                        </a:rPr>
                        <a:t>«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Город Майкоп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  <a:effectLst/>
                        </a:rPr>
                        <a:t>»</a:t>
                      </a:r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84 782,3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86 383,7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/>
                          </a:solidFill>
                        </a:rPr>
                        <a:t>Создание дополнительных 250 мест для детей в возрасте от 1,5 до 3 лет</a:t>
                      </a:r>
                      <a:endParaRPr lang="ru-RU" sz="10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</a:tr>
              <a:tr h="71982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Создание новых мест в общеобразовательных организациях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«Город Майкоп»</a:t>
                      </a:r>
                      <a:endParaRPr lang="ru-RU" sz="900" dirty="0" smtClean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</a:p>
                    <a:p>
                      <a:pPr algn="ctr"/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278 514,4 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440 751,3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/>
                          </a:solidFill>
                        </a:rPr>
                        <a:t>Создание 1100 мест в общеобразовательных учреждениях</a:t>
                      </a:r>
                      <a:endParaRPr lang="ru-RU" sz="10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</a:tr>
              <a:tr h="150828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Создание новых мест в общеобразовательных организациях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расположенных в сельской местности </a:t>
                      </a:r>
                      <a:r>
                        <a:rPr lang="ru-RU" sz="900" baseline="0" dirty="0" smtClean="0">
                          <a:solidFill>
                            <a:schemeClr val="bg2"/>
                          </a:solidFill>
                        </a:rPr>
                        <a:t>и условий для занятия физической культурой </a:t>
                      </a:r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Муниципальное образование «Город Майкоп»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2019-2023 гг.</a:t>
                      </a:r>
                    </a:p>
                    <a:p>
                      <a:pPr algn="ctr"/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136 317,2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2"/>
                          </a:solidFill>
                        </a:rPr>
                        <a:t>136 559,0</a:t>
                      </a:r>
                      <a:endParaRPr lang="ru-RU" sz="8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2"/>
                          </a:solidFill>
                        </a:rPr>
                        <a:t>-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/>
                          </a:solidFill>
                        </a:rPr>
                        <a:t>Создание 250 мест в общеобразовательных организациях и ремонт спортивного зала в общеобразовательных организациях</a:t>
                      </a:r>
                      <a:endParaRPr lang="ru-RU" sz="10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74063" y="600075"/>
            <a:ext cx="8778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rgbClr val="FFFF00"/>
                </a:solidFill>
              </a:rPr>
              <a:t>тыс.руб</a:t>
            </a:r>
            <a:r>
              <a:rPr lang="ru-RU" sz="14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026" y="67271"/>
            <a:ext cx="867045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30097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294598"/>
              </p:ext>
            </p:extLst>
          </p:nvPr>
        </p:nvGraphicFramePr>
        <p:xfrm>
          <a:off x="467544" y="2132856"/>
          <a:ext cx="8460941" cy="453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381"/>
                <a:gridCol w="850038"/>
                <a:gridCol w="882881"/>
                <a:gridCol w="882881"/>
                <a:gridCol w="890490"/>
                <a:gridCol w="875270"/>
              </a:tblGrid>
              <a:tr h="5269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(факт)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(оценка)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 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 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649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Объем отгруженных товаров  собственного производства по видам деятельности, всего (млн. руб.)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18786,6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16734,4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17690,4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18561,4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19290,4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47265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Среднесписочная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численность по полному кругу предприятий, (чел.)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47175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47204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47310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47587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47969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4342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Фонд оплаты труда по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крупным и средним предприятиям,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14778,9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15384,8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16169,4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17010,2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17928,8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Прибыль прибыльных организаций,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5327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3995,2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4430,7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4754,2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5110,7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Стоимость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основных фондов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 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13723,3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14409,4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15158,7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15901,5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16664,8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9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Оборот розничной торговли,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Оборот общественного питания,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473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Объем платных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 населению, 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585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Инвестиции в основной капитал по крупным и средним предприятиям, 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1580" y="40466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прогнозные показатели социально-экономического развития муниципального образования </a:t>
            </a:r>
            <a:r>
              <a:rPr lang="ru-RU" sz="24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«Город Майкоп»</a:t>
            </a:r>
            <a:endParaRPr lang="ru-RU" sz="2400" b="1" dirty="0">
              <a:ln w="12700">
                <a:solidFill>
                  <a:srgbClr val="00A80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26"/>
            <a:ext cx="9144000" cy="68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Программно-целевые расходы муниципального бюджета муниципального образования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55920"/>
            <a:ext cx="822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Интегрированные в бюджетный процесс муниципальные программы муниципального образования «Город Майкоп» учитывают все направления социально-экономического развития муниципального образования и позволяют более четко определить приоритеты использования бюджетных средств и, следовательно, создают условия для повышения качества бюджетного планирования, эффективности, гибкости и результативности использования бюджетных средств.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58518662"/>
              </p:ext>
            </p:extLst>
          </p:nvPr>
        </p:nvGraphicFramePr>
        <p:xfrm>
          <a:off x="1295636" y="2001319"/>
          <a:ext cx="7128792" cy="379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9572" y="5819175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муниципального образования «Город Майкоп» в рамках программ в 2021 году составят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3 396 923,0тыс. руб. (90,5% от общего объема бюджета муниципального образования «Город Майкоп»).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  <a:endParaRPr lang="ru-RU" sz="2000" b="1" dirty="0">
              <a:ln w="12700">
                <a:solidFill>
                  <a:srgbClr val="A7EA52">
                    <a:lumMod val="50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15491"/>
              </p:ext>
            </p:extLst>
          </p:nvPr>
        </p:nvGraphicFramePr>
        <p:xfrm>
          <a:off x="160658" y="908720"/>
          <a:ext cx="8928990" cy="57311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24536"/>
                <a:gridCol w="864096"/>
                <a:gridCol w="864096"/>
                <a:gridCol w="793570"/>
                <a:gridCol w="791346"/>
                <a:gridCol w="791346"/>
              </a:tblGrid>
              <a:tr h="536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2019г. (факт)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2020г.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(оценка)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2022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2023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</a:rPr>
                        <a:t>сельского хозяйства и регулирование рынков сельскохозяйственной продукции, сырья и продовольствия в 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 – 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3 606,7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4 262,1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3481,3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3509,4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3623,0</a:t>
                      </a:r>
                    </a:p>
                  </a:txBody>
                  <a:tcPr marL="7620" marR="7620" marT="7620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</a:rPr>
                        <a:t>малого и среднего предпринимательства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</a:t>
                      </a:r>
                    </a:p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на 2018 - 2024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540,0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220,0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220,0</a:t>
                      </a:r>
                    </a:p>
                  </a:txBody>
                  <a:tcPr marL="7620" marR="7620" marT="7620" marB="0" anchor="ctr"/>
                </a:tc>
              </a:tr>
              <a:tr h="453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«Защита </a:t>
                      </a:r>
                      <a:r>
                        <a:rPr lang="ru-RU" sz="1000" u="none" strike="noStrike" dirty="0">
                          <a:effectLst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на территории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2018 - 2023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42 090,4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46 806,8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33462,6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33701,4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34563,6</a:t>
                      </a:r>
                    </a:p>
                  </a:txBody>
                  <a:tcPr marL="7620" marR="7620" marT="7620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«Развитие </a:t>
                      </a:r>
                      <a:r>
                        <a:rPr lang="ru-RU" sz="1000" u="none" strike="noStrike" dirty="0">
                          <a:effectLst/>
                        </a:rPr>
                        <a:t>общественного транспорта в 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</a:t>
                      </a:r>
                    </a:p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на 2018-2023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45 695,1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44 822,7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45619,2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18681,2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18681,2</a:t>
                      </a:r>
                    </a:p>
                  </a:txBody>
                  <a:tcPr marL="7620" marR="7620" marT="7620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«Адресная </a:t>
                      </a:r>
                      <a:r>
                        <a:rPr lang="ru-RU" sz="1000" u="none" strike="noStrike" dirty="0">
                          <a:effectLst/>
                        </a:rPr>
                        <a:t>социальная помощь малоимущим гражданам и другим категориям </a:t>
                      </a:r>
                      <a:r>
                        <a:rPr lang="ru-RU" sz="1000" u="none" strike="noStrike" dirty="0" smtClean="0">
                          <a:effectLst/>
                        </a:rPr>
                        <a:t>граждан, </a:t>
                      </a:r>
                      <a:r>
                        <a:rPr lang="ru-RU" sz="1000" u="none" strike="noStrike" dirty="0">
                          <a:effectLst/>
                        </a:rPr>
                        <a:t>находящимся в трудной жизненной </a:t>
                      </a:r>
                      <a:r>
                        <a:rPr lang="ru-RU" sz="1000" u="none" strike="noStrike" dirty="0" smtClean="0">
                          <a:effectLst/>
                        </a:rPr>
                        <a:t>ситуации» на 2018 - 2023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3 001,9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2 520,0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2430,0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2430,0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2430,0</a:t>
                      </a:r>
                    </a:p>
                  </a:txBody>
                  <a:tcPr marL="7620" marR="7620" marT="7620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«Доступная среда» </a:t>
                      </a:r>
                      <a:r>
                        <a:rPr lang="ru-RU" sz="1000" u="none" strike="noStrike" dirty="0">
                          <a:effectLst/>
                        </a:rPr>
                        <a:t>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2018-2021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867,6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«Обеспечение </a:t>
                      </a:r>
                      <a:r>
                        <a:rPr lang="ru-RU" sz="1000" u="none" strike="noStrike" dirty="0">
                          <a:effectLst/>
                        </a:rPr>
                        <a:t>жильем молодых </a:t>
                      </a:r>
                      <a:r>
                        <a:rPr lang="ru-RU" sz="1000" u="none" strike="noStrike" dirty="0" smtClean="0">
                          <a:effectLst/>
                        </a:rPr>
                        <a:t>семей» на 2018 - 2023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99 483,9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79 322,6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34794,0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23044,9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23504,8</a:t>
                      </a:r>
                    </a:p>
                  </a:txBody>
                  <a:tcPr marL="7620" marR="7620" marT="7620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«Обеспечение </a:t>
                      </a:r>
                      <a:r>
                        <a:rPr lang="ru-RU" sz="1000" u="none" strike="noStrike" dirty="0">
                          <a:effectLst/>
                        </a:rPr>
                        <a:t>малоимущих граждан жилыми помещениями по договорам социального найма в 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2018-2023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1 351,7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2 664,0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2988,0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1494,0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1494,0</a:t>
                      </a:r>
                    </a:p>
                  </a:txBody>
                  <a:tcPr marL="7620" marR="7620" marT="7620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«Профилактика </a:t>
                      </a:r>
                      <a:r>
                        <a:rPr lang="ru-RU" sz="1000" u="none" strike="noStrike" dirty="0">
                          <a:effectLst/>
                        </a:rPr>
                        <a:t>безнадзорности и правонарушений </a:t>
                      </a:r>
                      <a:r>
                        <a:rPr lang="ru-RU" sz="1000" u="none" strike="noStrike" dirty="0" smtClean="0">
                          <a:effectLst/>
                        </a:rPr>
                        <a:t>несовершеннолетних» на 2018 – 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450,0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450,0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450,0</a:t>
                      </a:r>
                    </a:p>
                  </a:txBody>
                  <a:tcPr marL="7620" marR="7620" marT="7620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«Формирование </a:t>
                      </a:r>
                      <a:r>
                        <a:rPr lang="ru-RU" sz="1000" u="none" strike="noStrike" dirty="0">
                          <a:effectLst/>
                        </a:rPr>
                        <a:t>благоприятной инвестиционной среды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2018-2023 годы»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43,0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179,0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365,2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365,2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365,2</a:t>
                      </a:r>
                    </a:p>
                  </a:txBody>
                  <a:tcPr marL="7620" marR="7620" marT="7620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«Информатизация </a:t>
                      </a:r>
                      <a:r>
                        <a:rPr lang="ru-RU" sz="1000" u="none" strike="noStrike" dirty="0">
                          <a:effectLst/>
                        </a:rPr>
                        <a:t>Администрации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2018-2023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8 701,9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434,2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615,8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336,9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76,9</a:t>
                      </a:r>
                    </a:p>
                  </a:txBody>
                  <a:tcPr marL="7620" marR="7620" marT="7620" marB="0" anchor="ctr"/>
                </a:tc>
              </a:tr>
              <a:tr h="357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«Обеспечение  безопасности дорожного движения в муниципальном образовании «Город Майкоп» на 2018-2023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635,2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5 895,0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280,0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280,0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280,0</a:t>
                      </a:r>
                    </a:p>
                  </a:txBody>
                  <a:tcPr marL="7620" marR="7620" marT="7620" marB="0" anchor="ctr"/>
                </a:tc>
              </a:tr>
              <a:tr h="357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«Развитие системы образования муниципального образования «Город Майкоп»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на 2018 - 2024 годы» </a:t>
                      </a:r>
                      <a:endParaRPr lang="ru-RU" sz="10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2 348 134,2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2 375 306,8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1767860,6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1793067,6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1837099,7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7573" y="64711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  <a:endParaRPr lang="ru-RU" sz="2000" b="1" dirty="0">
              <a:ln w="12700">
                <a:solidFill>
                  <a:srgbClr val="A7EA52">
                    <a:lumMod val="50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1304"/>
              </p:ext>
            </p:extLst>
          </p:nvPr>
        </p:nvGraphicFramePr>
        <p:xfrm>
          <a:off x="97443" y="1340768"/>
          <a:ext cx="8892002" cy="47972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08675"/>
                <a:gridCol w="939805"/>
                <a:gridCol w="957863"/>
                <a:gridCol w="796707"/>
                <a:gridCol w="794476"/>
                <a:gridCol w="794476"/>
              </a:tblGrid>
              <a:tr h="547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2019г. (факт)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2020г. (оценка)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2022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2023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31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«Переселение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граждан из жилых помещений, призванных непригодными для проживания и расположенных в аварийных многоквартирных домах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2018-2024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17 597,0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2 010,7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600,0</a:t>
                      </a:r>
                    </a:p>
                  </a:txBody>
                  <a:tcPr marL="7620" marR="7620" marT="7620" marB="0" anchor="ctr"/>
                </a:tc>
              </a:tr>
              <a:tr h="311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«Развитие территориального общественного самоуправления в </a:t>
                      </a:r>
                      <a:r>
                        <a:rPr lang="ru-RU" sz="1000" u="none" strike="noStrike" dirty="0">
                          <a:effectLst/>
                        </a:rPr>
                        <a:t>муниципальном образовании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2018 - 2023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23 103,7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30 784,4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30784,4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30784,4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30784,4</a:t>
                      </a:r>
                    </a:p>
                  </a:txBody>
                  <a:tcPr marL="7620" marR="7620" marT="7620" marB="0" anchor="ctr"/>
                </a:tc>
              </a:tr>
              <a:tr h="3110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«Профилактика правонарушений в муниципальном образовании «Город Майкоп» 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 2018 - 2023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55,0</a:t>
                      </a:r>
                    </a:p>
                  </a:txBody>
                  <a:tcPr marL="7620" marR="7620" marT="7620" marB="0" anchor="ctr"/>
                </a:tc>
              </a:tr>
              <a:tr h="3110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«Развитие культуры муниципального образования «Город Майкоп» на 2018 - 2024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171 175,6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172 393,7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145520,2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216009,3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164265,1</a:t>
                      </a:r>
                    </a:p>
                  </a:txBody>
                  <a:tcPr marL="7620" marR="7620" marT="7620" marB="0" anchor="ctr"/>
                </a:tc>
              </a:tr>
              <a:tr h="2281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«Молодежь столицы Адыгеи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</a:rPr>
                        <a:t>(2018-2024 годы)»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8 302,0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8 389,8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8489,4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8576,6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8791,0</a:t>
                      </a:r>
                    </a:p>
                  </a:txBody>
                  <a:tcPr marL="7620" marR="7620" marT="7620" marB="0" anchor="ctr"/>
                </a:tc>
              </a:tr>
              <a:tr h="31106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 «О противодействии коррупции в муниципальном образовании «Город Майкоп» на 2018 – 2023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214,9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350,0</a:t>
                      </a:r>
                    </a:p>
                  </a:txBody>
                  <a:tcPr marL="7620" marR="7620" marT="7620" marB="0" anchor="ctr"/>
                </a:tc>
              </a:tr>
              <a:tr h="2281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 «Майкоп - спортивный город» на 2018-2023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</a:rPr>
                        <a:t>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51 425,6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55 503,5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49820,1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50611,8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52442,6</a:t>
                      </a:r>
                    </a:p>
                  </a:txBody>
                  <a:tcPr marL="7620" marR="7620" marT="7620" marB="0" anchor="ctr"/>
                </a:tc>
              </a:tr>
              <a:tr h="22811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«Управление финансами на 2018-2023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55 597,2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68 274,2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71508,8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69158,9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74102,5</a:t>
                      </a:r>
                    </a:p>
                  </a:txBody>
                  <a:tcPr marL="7620" marR="7620" marT="7620" marB="0" anchor="ctr"/>
                </a:tc>
              </a:tr>
              <a:tr h="4631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«Развитие средств массовой информации в муниципальном образовании «Город Майкоп»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на 2018-2023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26 747,0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26 763,6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24962,4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25162,1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25698,8</a:t>
                      </a:r>
                    </a:p>
                  </a:txBody>
                  <a:tcPr marL="7620" marR="7620" marT="7620" marB="0" anchor="ctr"/>
                </a:tc>
              </a:tr>
              <a:tr h="4631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«Развитие жилищно-коммунального, дорожного хозяйства и благоустройства в муниципальном образовании «Город Майкоп» на 2018 - 2024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757 399,6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1 778 999,6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1031276,4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361452,2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363527,3</a:t>
                      </a:r>
                    </a:p>
                  </a:txBody>
                  <a:tcPr marL="7620" marR="7620" marT="7620" marB="0" anchor="ctr"/>
                </a:tc>
              </a:tr>
              <a:tr h="461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«Обеспечение </a:t>
                      </a:r>
                      <a:r>
                        <a:rPr lang="ru-RU" sz="1000" u="none" strike="noStrike" dirty="0">
                          <a:effectLst/>
                        </a:rPr>
                        <a:t>деятельности и реализации полномочий Комитета по управлению имуществом муниципального образования </a:t>
                      </a:r>
                      <a:r>
                        <a:rPr lang="ru-RU" sz="1000" u="none" strike="noStrike" dirty="0" smtClean="0">
                          <a:effectLst/>
                        </a:rPr>
                        <a:t>«Город Майкоп» на 2018 - 2023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33 170,8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35 921,5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34294,2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34502,2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35504,2</a:t>
                      </a:r>
                    </a:p>
                  </a:txBody>
                  <a:tcPr marL="7620" marR="7620" marT="7620" marB="0" anchor="ctr"/>
                </a:tc>
              </a:tr>
              <a:tr h="28621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«Поддержка казачьих обществ муниципального образования «Город Майкоп»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на 2018 - 2023 годы»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120,0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120,0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120,0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1542" y="93514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9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  <a:endParaRPr lang="ru-RU" sz="2000" b="1" dirty="0">
              <a:ln w="12700">
                <a:solidFill>
                  <a:srgbClr val="A7EA52">
                    <a:lumMod val="50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79354"/>
              </p:ext>
            </p:extLst>
          </p:nvPr>
        </p:nvGraphicFramePr>
        <p:xfrm>
          <a:off x="125999" y="1107572"/>
          <a:ext cx="8892002" cy="17517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46001"/>
                <a:gridCol w="1008112"/>
                <a:gridCol w="936104"/>
                <a:gridCol w="912833"/>
                <a:gridCol w="794476"/>
                <a:gridCol w="794476"/>
              </a:tblGrid>
              <a:tr h="547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2019г. (факт)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2020г. (оценка)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2022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2023 г.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(прогноз)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147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«Формирование современной городской среды в муниципальном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образовании</a:t>
                      </a:r>
                      <a:r>
                        <a:rPr lang="ru-RU" sz="1000" u="none" strike="noStrike" dirty="0" smtClean="0">
                          <a:effectLst/>
                        </a:rPr>
                        <a:t> «Город Майкоп» на 2018 - 2024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122 200,6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93 329,6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87084,8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86468,1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76605,8</a:t>
                      </a:r>
                    </a:p>
                  </a:txBody>
                  <a:tcPr marL="7620" marR="7620" marT="7620" marB="0" anchor="ctr"/>
                </a:tc>
              </a:tr>
              <a:tr h="46147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Программа «Энергосбережение и повышение энергетической эффективности в муниципальном образовании "Город Майкоп" на 2018-2022 годы»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3 200,0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23 022,2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921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</a:t>
                      </a:r>
                      <a:endParaRPr lang="ru-RU" sz="1100" b="1" i="0" u="none" strike="noStrike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+mn-lt"/>
                        </a:rPr>
                        <a:t>3 823 738,40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  <a:latin typeface="+mn-lt"/>
                        </a:rPr>
                        <a:t>4 859 348,60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3 377 852,4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2 761 531,2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2 755 735,1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1542" y="71911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315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ведомственной программы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631615"/>
              </p:ext>
            </p:extLst>
          </p:nvPr>
        </p:nvGraphicFramePr>
        <p:xfrm>
          <a:off x="323528" y="1384364"/>
          <a:ext cx="8496943" cy="19006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48470"/>
                <a:gridCol w="849694"/>
                <a:gridCol w="772449"/>
                <a:gridCol w="849694"/>
                <a:gridCol w="926939"/>
                <a:gridCol w="849697"/>
              </a:tblGrid>
              <a:tr h="9702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программ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г.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(прогноз)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930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«Повышение эффективности и сбалансированности работы Управления архитектуры и градостроительства муниципального образования «Город Майкоп» на 2016 - 2023 годы»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21 446,0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20 633,0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19 070,6</a:t>
                      </a:r>
                      <a:endParaRPr lang="ru-RU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19 223,3</a:t>
                      </a:r>
                      <a:endParaRPr lang="ru-RU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19 908,0</a:t>
                      </a:r>
                      <a:endParaRPr lang="ru-RU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93514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8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624463"/>
            <a:ext cx="2437549" cy="21328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7849" y="116632"/>
            <a:ext cx="788258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системы  образования </a:t>
            </a:r>
          </a:p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776" y="1312813"/>
            <a:ext cx="60483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</a:rPr>
              <a:t>Цель:</a:t>
            </a:r>
          </a:p>
          <a:p>
            <a:pPr>
              <a:defRPr/>
            </a:pPr>
            <a:endParaRPr lang="ru-RU" sz="1000" b="1" dirty="0">
              <a:solidFill>
                <a:prstClr val="black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 качества услуг (работ) в сфере образования в муниципальном образовании «Город Майкоп»</a:t>
            </a:r>
            <a:endParaRPr lang="ru-RU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rgbClr val="3232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2420888"/>
            <a:ext cx="8713788" cy="232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4E8542">
                    <a:lumMod val="50000"/>
                  </a:srgbClr>
                </a:solidFill>
              </a:rPr>
              <a:t>                       </a:t>
            </a:r>
            <a:r>
              <a:rPr lang="ru-RU" b="1" i="1" dirty="0">
                <a:solidFill>
                  <a:srgbClr val="323232"/>
                </a:solidFill>
              </a:rPr>
              <a:t>Задачи:</a:t>
            </a:r>
          </a:p>
          <a:p>
            <a:pPr>
              <a:defRPr/>
            </a:pPr>
            <a:r>
              <a:rPr lang="ru-RU" sz="1000" b="1" dirty="0">
                <a:solidFill>
                  <a:prstClr val="black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1. Создание условий для функционирования системы дошкольного образования, направленной на развитие индивидуальных                                  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особенностей каждого ребенка;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Формирование открытой информационно-образовательной среды начального общего, основного общего, среднего общего образования, в том числе для    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удовлетворения особых образовательных потребностей и реализации индивидуальных возможностей обучающихся;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Развитие творческих способностей детей, удовлетворение их индивидуальных потребностей в интеллектуальном и нравственном совершенствовании, а 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также организация их свободного времени;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Создание условий для эффективного управления сферой образования, обеспечение высокого качества управления процессами развития образования на   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муниципальном уровне;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Развитие сети образовательных организаций.</a:t>
            </a:r>
          </a:p>
          <a:p>
            <a:pPr>
              <a:defRPr/>
            </a:pPr>
            <a:endParaRPr lang="ru-RU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>
              <a:solidFill>
                <a:srgbClr val="323232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80436"/>
              </p:ext>
            </p:extLst>
          </p:nvPr>
        </p:nvGraphicFramePr>
        <p:xfrm>
          <a:off x="250825" y="4221163"/>
          <a:ext cx="8569325" cy="22177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648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50" dirty="0" smtClean="0"/>
                        <a:t>(прогноз)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36754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2 348 134,2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2 375 306,8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1 767 860,6</a:t>
                      </a: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1 793 067,6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1 837 099,7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0115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40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Доля родителей (законных представителей) в муниципальном образовании «Город Майкоп», удовлетворённых качеством предоставляемых образовательных услуг, к общему числу опрошенных родителей (законных представителей)</a:t>
                      </a:r>
                      <a:r>
                        <a:rPr lang="ru-RU" sz="800" baseline="0" dirty="0" smtClean="0"/>
                        <a:t>, %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91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91,3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91,5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91,8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92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975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Доля родителей (законных представителей), удовлетворенных материально-техническим обеспечением образовательных организаций муниципального образования «Город Майкоп», к общему числу опрошенных родителей (законных представителей)</a:t>
                      </a:r>
                      <a:r>
                        <a:rPr lang="ru-RU" sz="800" baseline="0" dirty="0" smtClean="0"/>
                        <a:t>, %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75,3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75,5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75,8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76</a:t>
                      </a:r>
                      <a:endParaRPr lang="ru-RU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7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36284"/>
            <a:ext cx="2441906" cy="1662182"/>
          </a:xfrm>
          <a:prstGeom prst="rect">
            <a:avLst/>
          </a:prstGeom>
          <a:effectLst>
            <a:glow rad="63500">
              <a:schemeClr val="accent1">
                <a:satMod val="175000"/>
                <a:alpha val="32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41720" y="96119"/>
            <a:ext cx="827544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«Доступная среда»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i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– 2023 годы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9200" y="1136650"/>
            <a:ext cx="50609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</a:rPr>
              <a:t>Цель:</a:t>
            </a:r>
          </a:p>
          <a:p>
            <a:pPr>
              <a:defRPr/>
            </a:pPr>
            <a:endParaRPr lang="ru-RU" sz="1000" i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rgbClr val="4E85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условий, способствующих интеграции инвалидов и других маломобильных групп населения в общество</a:t>
            </a:r>
          </a:p>
          <a:p>
            <a:pPr>
              <a:defRPr/>
            </a:pPr>
            <a:endParaRPr lang="ru-RU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rgbClr val="4E8542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5063" y="1989138"/>
            <a:ext cx="5289550" cy="149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4E8542">
                    <a:lumMod val="50000"/>
                  </a:srgbClr>
                </a:solidFill>
              </a:rPr>
              <a:t>Задачи:</a:t>
            </a:r>
          </a:p>
          <a:p>
            <a:pPr>
              <a:defRPr/>
            </a:pPr>
            <a:endParaRPr lang="ru-RU" sz="1000" b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4E85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равного доступа инвалидов к объектам и услугам в приоритетных сферах жизнедеятельности инвалидов и других маломобильных групп населения;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4E85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адаптация инвалидов в общество;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4E85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равного доступа инвалидов к реабилитационным услугам.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rgbClr val="4E854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FontTx/>
              <a:buAutoNum type="arabicPeriod"/>
              <a:defRPr/>
            </a:pPr>
            <a:endParaRPr lang="ru-RU" dirty="0">
              <a:solidFill>
                <a:srgbClr val="4E8542">
                  <a:lumMod val="50000"/>
                </a:srgbClr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96291"/>
              </p:ext>
            </p:extLst>
          </p:nvPr>
        </p:nvGraphicFramePr>
        <p:xfrm>
          <a:off x="179388" y="3360738"/>
          <a:ext cx="8847137" cy="30368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2597"/>
                <a:gridCol w="819793"/>
                <a:gridCol w="792099"/>
                <a:gridCol w="792099"/>
                <a:gridCol w="864108"/>
                <a:gridCol w="826441"/>
              </a:tblGrid>
              <a:tr h="43209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25909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250,4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867,6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</a:tr>
              <a:tr h="243852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3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доступных для инвалидов и других маломобильных групп населения объектов и услуг социальной, транспортной, инженерной инфраструктуры в общем количестве приоритетных объектов,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43,2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43,5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43,8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43,9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</a:tr>
              <a:tr h="3836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 муниципального образования «Город Майкоп»,%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</a:tr>
              <a:tr h="3753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дошкольных образовательных организаций, в которых создана универсальная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безбарьерная</a:t>
                      </a:r>
                      <a:r>
                        <a:rPr lang="ru-RU" sz="800" u="none" strike="noStrike" dirty="0" smtClean="0">
                          <a:effectLst/>
                        </a:rPr>
                        <a:t> среда для инклюзивного образования детей-инвалидов, в общем количестве дошкольных образовательных организаций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16,7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13,6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13,6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13,6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13,6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</a:tr>
              <a:tr h="3753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детей-инвалидов в возрасте от 1,5 до 7 лет, охваченных дошкольным образованием, в общей численности детей-инвалидов данного возраста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86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</a:tr>
              <a:tr h="29609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лиц с ограниченными возможностями здоровья и инвалидов, участвующих в творческих коллективах и кружках по интересам, в общей численности этой категории населения,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15,2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15,3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15,4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15,5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</a:tr>
              <a:tr h="29609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специалистов, прошедших обучение работающих с детьми - инвалидами по вопросам, связанным с обеспечением доступности для инвалидов объектов и услуг,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33,3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36,1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37,5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38,9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40,3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1" marR="685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7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" y="-692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3551" y="188640"/>
            <a:ext cx="8532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6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«Защита населения и территорий от чрезвычайных ситуаций, обеспечение пожарной безопасности и безопасности людей на водных объектах на территории муниципального образования «Город </a:t>
            </a:r>
            <a:r>
              <a:rPr lang="ru-RU" sz="1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2018 - 2023 </a:t>
            </a:r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551" y="1490008"/>
            <a:ext cx="6010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защищенности населения и территорий муниципального образования «Город Майкоп» от чрезвычайных ситуаций природного и техногенного характера и террористических проявлений, общественной и личной безопасности граждан на территории муниципального образования «Город Майкоп»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75150" y="2551837"/>
            <a:ext cx="5165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эффективной деятельности и управления в области гражданской обороны, защиты населения и территорий от чрезвычайных ситуаций, обеспечения пожарной безопасности и безопасности людей на водных объектах;</a:t>
            </a: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эффективной работы Единой дежурно- диспетчерской службы г. Майкопа при использовании аппаратно-программного комплекса «Безопасный город» на территории муниципального образования «Город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Майкоп».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6702" r="6889" b="10865"/>
          <a:stretch/>
        </p:blipFill>
        <p:spPr>
          <a:xfrm>
            <a:off x="285210" y="2246846"/>
            <a:ext cx="2808312" cy="236430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78176"/>
              </p:ext>
            </p:extLst>
          </p:nvPr>
        </p:nvGraphicFramePr>
        <p:xfrm>
          <a:off x="155505" y="4725144"/>
          <a:ext cx="8847137" cy="16940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2597"/>
                <a:gridCol w="819793"/>
                <a:gridCol w="792099"/>
                <a:gridCol w="792099"/>
                <a:gridCol w="864108"/>
                <a:gridCol w="826441"/>
              </a:tblGrid>
              <a:tr h="43209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25909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42 090,4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46 806,8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+mn-lt"/>
                        </a:rPr>
                        <a:t>33 462,6</a:t>
                      </a: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33 701,4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34 563,6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43852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3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Уровень защищенности населения и территорий муниципального образования «Город Майкоп» от чрезвычайных ситуаций и террористических проявлений, общественной и личной безопасности граждан на территории муниципального образования «Город Майкоп»,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88,6</a:t>
                      </a:r>
                      <a:endParaRPr lang="ru-RU" sz="9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94,0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92,4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92,7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93,6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369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Количество обслуживаемых средств видеонаблюдения и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видеофиксации</a:t>
                      </a:r>
                      <a:r>
                        <a:rPr lang="ru-RU" sz="800" u="none" strike="noStrike" dirty="0" smtClean="0">
                          <a:effectLst/>
                        </a:rPr>
                        <a:t> правонарушений, ситуаций чрезвычайного характера и нарушений правил дорожного движения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80,0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87,0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105,0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123,0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141,0</a:t>
                      </a:r>
                      <a:endParaRPr lang="ru-RU" sz="9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7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" y="1707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737">
            <a:off x="-219834" y="228898"/>
            <a:ext cx="4157236" cy="31441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87824" y="87580"/>
            <a:ext cx="604867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культуры» муниципального образования </a:t>
            </a:r>
            <a:r>
              <a:rPr lang="ru-RU" sz="2000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«</a:t>
            </a: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2018 - 2024годы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128588" y="2660650"/>
            <a:ext cx="321945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стратегической роли культуры, как духовно-нравственного основания развития личности.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586163" y="1422400"/>
            <a:ext cx="5164137" cy="20685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</a:t>
            </a:r>
            <a:r>
              <a:rPr lang="ru-RU" sz="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работы библиотек, как информационных, образовательных и культурных </a:t>
            </a:r>
            <a:r>
              <a:rPr lang="ru-RU" sz="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центров</a:t>
            </a:r>
            <a:r>
              <a:rPr lang="ru-RU" sz="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</a:t>
            </a:r>
            <a:r>
              <a:rPr lang="ru-RU" sz="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условий для сохранения и развития многообразия форм и жанров традиционной народной культуры.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Выявление </a:t>
            </a:r>
            <a:r>
              <a:rPr lang="ru-RU" sz="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поддержка творчески одаренных детей, создание условий для их дальнейшего профессионального образования.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</a:t>
            </a:r>
            <a:r>
              <a:rPr lang="ru-RU" sz="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доступа населения к культурным ценностям и участию в культурной жизни муниципального образования «Город Майкоп».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 </a:t>
            </a:r>
            <a:r>
              <a:rPr lang="ru-RU" sz="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культурной политики и основных принципов организации культурной деятельности в муниципальном образовании «Город Майкоп».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</a:t>
            </a:r>
            <a:r>
              <a:rPr lang="ru-RU" sz="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проведение мероприятий, направленных на возрождение, сохранение и развитие народных художественных промыслов и ремесел на территории муниципального образования «Город Майкоп».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554755"/>
              </p:ext>
            </p:extLst>
          </p:nvPr>
        </p:nvGraphicFramePr>
        <p:xfrm>
          <a:off x="241300" y="3573463"/>
          <a:ext cx="8867774" cy="30273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67269"/>
                <a:gridCol w="720001"/>
                <a:gridCol w="720126"/>
                <a:gridCol w="720126"/>
                <a:gridCol w="720126"/>
                <a:gridCol w="720126"/>
              </a:tblGrid>
              <a:tr h="50305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Объем финансирования муниципальной программы (тыс.руб.)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</a:t>
                      </a:r>
                    </a:p>
                    <a:p>
                      <a:pPr algn="ctr"/>
                      <a:r>
                        <a:rPr lang="ru-RU" sz="900" dirty="0" smtClean="0"/>
                        <a:t>(оценка)</a:t>
                      </a: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</a:tr>
              <a:tr h="228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171 175,6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172 393,7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145 520,2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216 009,3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164 265,1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48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Увеличение количества посещений библиотек муниципального образования «Город Майкоп» (по сравнению с предыдущим годом), %        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</a:tr>
              <a:tr h="653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Отношение среднемесячной номинальной начисленной заработной платы работников  учреждений культуры муниципального образования «Город Майкоп» к среднемесячной номинальной начисленной заработной плате в Республике Адыгея,%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</a:tr>
              <a:tr h="435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Увеличение численности участников культурно-досуговых мероприятий (по сравнению с предыдущим годом), %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</a:tr>
              <a:tr h="423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Увеличение количества культурно-досуговых мероприятий (по сравнению с предыдущим годом), %              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</a:tr>
              <a:tr h="435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Доля лауреатов, дипломантов международных, всероссийских, региональных, республиканских, городских конкурсов от общего числа обучающихся, %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8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737">
            <a:off x="-104035" y="291878"/>
            <a:ext cx="3037010" cy="22969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990" y="10595"/>
            <a:ext cx="856895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культуры»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2018 - 2024годы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33837"/>
              </p:ext>
            </p:extLst>
          </p:nvPr>
        </p:nvGraphicFramePr>
        <p:xfrm>
          <a:off x="284399" y="2420888"/>
          <a:ext cx="8640762" cy="38830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70301"/>
                <a:gridCol w="785502"/>
                <a:gridCol w="642683"/>
                <a:gridCol w="714092"/>
                <a:gridCol w="714092"/>
                <a:gridCol w="714092"/>
              </a:tblGrid>
              <a:tr h="701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Объем финансирования муниципальной программы (тыс.руб.)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2019 (факт)</a:t>
                      </a:r>
                      <a:endParaRPr lang="ru-RU" sz="8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2020</a:t>
                      </a:r>
                    </a:p>
                    <a:p>
                      <a:pPr algn="ctr"/>
                      <a:r>
                        <a:rPr lang="ru-RU" sz="800" dirty="0" smtClean="0"/>
                        <a:t>(оценка)</a:t>
                      </a:r>
                    </a:p>
                  </a:txBody>
                  <a:tcPr marL="91438" marR="9143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2021 (прогноз)</a:t>
                      </a:r>
                      <a:endParaRPr lang="ru-RU" sz="8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2022 (прогноз)</a:t>
                      </a:r>
                      <a:endParaRPr lang="ru-RU" sz="8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2023 (прогноз)</a:t>
                      </a:r>
                      <a:endParaRPr lang="ru-RU" sz="8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29" marB="45729"/>
                </a:tc>
              </a:tr>
              <a:tr h="7463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Отношение среднемесячной номинальной начисленной заработной платы педагогических работников учреждений дополнительного образования в сфере культуры муниципального образования «Город Майкоп» к среднемесячной номинальной начисленной заработной плате учителей в Республике Адыгея,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1" marB="45721" anchor="ctr"/>
                </a:tc>
              </a:tr>
              <a:tr h="41927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количества мероприятий, посвященных значимым событиям культуры и развитию культурного сотрудничества (по сравнению с предыдущим годом), %                        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</a:tr>
              <a:tr h="3731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Увеличение численности участников мероприятий, посвященных значимым событиям культуры и развитию культурного сотрудничества (по сравнению с предыдущим годом), %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</a:tr>
              <a:tr h="3731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Уровень удовлетворенности населения муниципального образования «Город Майкоп» качеством предоставления муниципальных услуг в сфере культуры,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95,7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95,8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96,0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96,5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</a:tr>
              <a:tr h="3731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Увеличение количества мастеров, владеющих технологиями традиционных видов народного прикладного творчества, чел.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</a:tr>
              <a:tr h="52366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Количество созданных (реконструированных) и капитально отремонтированных объектов организаций культуры муниципального образования «Город Майкоп» (нарастающим итогом), ед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</a:tr>
              <a:tr h="3731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Количество организаций культуры, получивших современное оборудование в муниципального образования «Город Майкоп» (нарастающим итогом), ед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5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" y="-846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1663971" y="909080"/>
            <a:ext cx="5940517" cy="5663675"/>
            <a:chOff x="1663971" y="659708"/>
            <a:chExt cx="5940517" cy="5663675"/>
          </a:xfrm>
        </p:grpSpPr>
        <p:sp>
          <p:nvSpPr>
            <p:cNvPr id="5" name="Ellipse 3"/>
            <p:cNvSpPr/>
            <p:nvPr/>
          </p:nvSpPr>
          <p:spPr bwMode="auto">
            <a:xfrm>
              <a:off x="5254761" y="1210147"/>
              <a:ext cx="1699457" cy="1744621"/>
            </a:xfrm>
            <a:custGeom>
              <a:avLst/>
              <a:gdLst/>
              <a:ahLst/>
              <a:cxnLst/>
              <a:rect l="l" t="t" r="r" b="b"/>
              <a:pathLst>
                <a:path w="2039673" h="2095282">
                  <a:moveTo>
                    <a:pt x="992032" y="0"/>
                  </a:moveTo>
                  <a:cubicBezTo>
                    <a:pt x="1570628" y="0"/>
                    <a:pt x="2039673" y="469045"/>
                    <a:pt x="2039673" y="1047641"/>
                  </a:cubicBezTo>
                  <a:cubicBezTo>
                    <a:pt x="2039673" y="1626237"/>
                    <a:pt x="1570628" y="2095282"/>
                    <a:pt x="992032" y="2095282"/>
                  </a:cubicBezTo>
                  <a:lnTo>
                    <a:pt x="913263" y="2091654"/>
                  </a:lnTo>
                  <a:cubicBezTo>
                    <a:pt x="742462" y="1674017"/>
                    <a:pt x="413165" y="1338183"/>
                    <a:pt x="0" y="1158863"/>
                  </a:cubicBezTo>
                  <a:cubicBezTo>
                    <a:pt x="217803" y="968647"/>
                    <a:pt x="354143" y="688544"/>
                    <a:pt x="354143" y="376597"/>
                  </a:cubicBezTo>
                  <a:cubicBezTo>
                    <a:pt x="354143" y="325683"/>
                    <a:pt x="350511" y="275617"/>
                    <a:pt x="342224" y="226825"/>
                  </a:cubicBezTo>
                  <a:cubicBezTo>
                    <a:pt x="520395" y="84578"/>
                    <a:pt x="746337" y="0"/>
                    <a:pt x="9920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DA00">
                    <a:shade val="30000"/>
                    <a:satMod val="115000"/>
                  </a:srgbClr>
                </a:gs>
                <a:gs pos="50000">
                  <a:srgbClr val="F8DA00">
                    <a:shade val="67500"/>
                    <a:satMod val="115000"/>
                  </a:srgbClr>
                </a:gs>
                <a:gs pos="100000">
                  <a:srgbClr val="F8DA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6" name="Ellipse 2"/>
            <p:cNvSpPr/>
            <p:nvPr/>
          </p:nvSpPr>
          <p:spPr bwMode="auto">
            <a:xfrm>
              <a:off x="3719404" y="659708"/>
              <a:ext cx="1812182" cy="1506671"/>
            </a:xfrm>
            <a:custGeom>
              <a:avLst/>
              <a:gdLst/>
              <a:ahLst/>
              <a:cxnLst/>
              <a:rect l="l" t="t" r="r" b="b"/>
              <a:pathLst>
                <a:path w="2083912" h="1830431">
                  <a:moveTo>
                    <a:pt x="1036271" y="0"/>
                  </a:moveTo>
                  <a:cubicBezTo>
                    <a:pt x="1614867" y="0"/>
                    <a:pt x="2083912" y="469045"/>
                    <a:pt x="2083912" y="1047641"/>
                  </a:cubicBezTo>
                  <a:cubicBezTo>
                    <a:pt x="2083912" y="1359406"/>
                    <a:pt x="1947731" y="1639365"/>
                    <a:pt x="1730858" y="1830431"/>
                  </a:cubicBezTo>
                  <a:cubicBezTo>
                    <a:pt x="1518336" y="1736588"/>
                    <a:pt x="1283217" y="1684974"/>
                    <a:pt x="1036043" y="1684974"/>
                  </a:cubicBezTo>
                  <a:cubicBezTo>
                    <a:pt x="812745" y="1684974"/>
                    <a:pt x="599285" y="1727098"/>
                    <a:pt x="403787" y="1805392"/>
                  </a:cubicBezTo>
                  <a:cubicBezTo>
                    <a:pt x="408688" y="1781009"/>
                    <a:pt x="409569" y="1756137"/>
                    <a:pt x="409569" y="1731059"/>
                  </a:cubicBezTo>
                  <a:cubicBezTo>
                    <a:pt x="409569" y="1392892"/>
                    <a:pt x="249345" y="1092147"/>
                    <a:pt x="0" y="901467"/>
                  </a:cubicBezTo>
                  <a:cubicBezTo>
                    <a:pt x="69960" y="391978"/>
                    <a:pt x="507340" y="0"/>
                    <a:pt x="10362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332">
                    <a:shade val="30000"/>
                    <a:satMod val="115000"/>
                  </a:srgbClr>
                </a:gs>
                <a:gs pos="50000">
                  <a:srgbClr val="8FC332">
                    <a:shade val="67500"/>
                    <a:satMod val="115000"/>
                  </a:srgbClr>
                </a:gs>
                <a:gs pos="100000">
                  <a:srgbClr val="8FC3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7" name="Ellipse 4"/>
            <p:cNvSpPr/>
            <p:nvPr/>
          </p:nvSpPr>
          <p:spPr bwMode="auto">
            <a:xfrm>
              <a:off x="5990457" y="2612619"/>
              <a:ext cx="1614031" cy="1701869"/>
            </a:xfrm>
            <a:custGeom>
              <a:avLst/>
              <a:gdLst/>
              <a:ahLst/>
              <a:cxnLst/>
              <a:rect l="l" t="t" r="r" b="b"/>
              <a:pathLst>
                <a:path w="1867583" h="2088386">
                  <a:moveTo>
                    <a:pt x="936798" y="0"/>
                  </a:moveTo>
                  <a:cubicBezTo>
                    <a:pt x="1460421" y="57686"/>
                    <a:pt x="1867583" y="501667"/>
                    <a:pt x="1867583" y="1040745"/>
                  </a:cubicBezTo>
                  <a:cubicBezTo>
                    <a:pt x="1867583" y="1619341"/>
                    <a:pt x="1398538" y="2088386"/>
                    <a:pt x="819942" y="2088386"/>
                  </a:cubicBezTo>
                  <a:cubicBezTo>
                    <a:pt x="498012" y="2088386"/>
                    <a:pt x="209997" y="1943180"/>
                    <a:pt x="18143" y="1714416"/>
                  </a:cubicBezTo>
                  <a:cubicBezTo>
                    <a:pt x="91671" y="1524801"/>
                    <a:pt x="130859" y="1318578"/>
                    <a:pt x="130859" y="1103203"/>
                  </a:cubicBezTo>
                  <a:cubicBezTo>
                    <a:pt x="130859" y="869156"/>
                    <a:pt x="84582" y="645918"/>
                    <a:pt x="0" y="442419"/>
                  </a:cubicBezTo>
                  <a:cubicBezTo>
                    <a:pt x="26032" y="446092"/>
                    <a:pt x="52475" y="447089"/>
                    <a:pt x="79149" y="447089"/>
                  </a:cubicBezTo>
                  <a:cubicBezTo>
                    <a:pt x="434146" y="447089"/>
                    <a:pt x="747903" y="270521"/>
                    <a:pt x="93679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8510">
                    <a:shade val="30000"/>
                    <a:satMod val="115000"/>
                  </a:srgbClr>
                </a:gs>
                <a:gs pos="50000">
                  <a:srgbClr val="EE8510">
                    <a:shade val="67500"/>
                    <a:satMod val="115000"/>
                  </a:srgbClr>
                </a:gs>
                <a:gs pos="100000">
                  <a:srgbClr val="EE851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8" name="Ellipse 5"/>
            <p:cNvSpPr/>
            <p:nvPr/>
          </p:nvSpPr>
          <p:spPr bwMode="auto">
            <a:xfrm>
              <a:off x="5191482" y="4003537"/>
              <a:ext cx="1706570" cy="1693115"/>
            </a:xfrm>
            <a:custGeom>
              <a:avLst/>
              <a:gdLst/>
              <a:ahLst/>
              <a:cxnLst/>
              <a:rect l="l" t="t" r="r" b="b"/>
              <a:pathLst>
                <a:path w="2095282" h="2071848">
                  <a:moveTo>
                    <a:pt x="987153" y="0"/>
                  </a:moveTo>
                  <a:cubicBezTo>
                    <a:pt x="1177994" y="229930"/>
                    <a:pt x="1466228" y="375386"/>
                    <a:pt x="1788434" y="375386"/>
                  </a:cubicBezTo>
                  <a:cubicBezTo>
                    <a:pt x="1814637" y="375386"/>
                    <a:pt x="1840615" y="374424"/>
                    <a:pt x="1866256" y="371457"/>
                  </a:cubicBezTo>
                  <a:cubicBezTo>
                    <a:pt x="2009792" y="550142"/>
                    <a:pt x="2095282" y="777191"/>
                    <a:pt x="2095282" y="1024207"/>
                  </a:cubicBezTo>
                  <a:cubicBezTo>
                    <a:pt x="2095282" y="1602803"/>
                    <a:pt x="1626237" y="2071848"/>
                    <a:pt x="1047641" y="2071848"/>
                  </a:cubicBezTo>
                  <a:cubicBezTo>
                    <a:pt x="469045" y="2071848"/>
                    <a:pt x="0" y="1602803"/>
                    <a:pt x="0" y="1024207"/>
                  </a:cubicBezTo>
                  <a:lnTo>
                    <a:pt x="938" y="1004764"/>
                  </a:lnTo>
                  <a:cubicBezTo>
                    <a:pt x="456257" y="826007"/>
                    <a:pt x="816868" y="459439"/>
                    <a:pt x="98715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A0930">
                    <a:shade val="30000"/>
                    <a:satMod val="115000"/>
                  </a:srgbClr>
                </a:gs>
                <a:gs pos="50000">
                  <a:srgbClr val="DA0930">
                    <a:shade val="67500"/>
                    <a:satMod val="115000"/>
                  </a:srgbClr>
                </a:gs>
                <a:gs pos="100000">
                  <a:srgbClr val="DA093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9" name="Ellipse 6"/>
            <p:cNvSpPr/>
            <p:nvPr/>
          </p:nvSpPr>
          <p:spPr bwMode="auto">
            <a:xfrm>
              <a:off x="3789213" y="4823056"/>
              <a:ext cx="1739043" cy="1500327"/>
            </a:xfrm>
            <a:custGeom>
              <a:avLst/>
              <a:gdLst/>
              <a:ahLst/>
              <a:cxnLst/>
              <a:rect l="l" t="t" r="r" b="b"/>
              <a:pathLst>
                <a:path w="2090955" h="1830285">
                  <a:moveTo>
                    <a:pt x="352894" y="0"/>
                  </a:moveTo>
                  <a:cubicBezTo>
                    <a:pt x="565341" y="93749"/>
                    <a:pt x="800355" y="145314"/>
                    <a:pt x="1047412" y="145314"/>
                  </a:cubicBezTo>
                  <a:cubicBezTo>
                    <a:pt x="1273289" y="145314"/>
                    <a:pt x="1489098" y="102212"/>
                    <a:pt x="1686512" y="22391"/>
                  </a:cubicBezTo>
                  <a:lnTo>
                    <a:pt x="1685529" y="41850"/>
                  </a:lnTo>
                  <a:cubicBezTo>
                    <a:pt x="1685529" y="378158"/>
                    <a:pt x="1843996" y="677454"/>
                    <a:pt x="2090955" y="868343"/>
                  </a:cubicBezTo>
                  <a:cubicBezTo>
                    <a:pt x="2048189" y="1406892"/>
                    <a:pt x="1597360" y="1830285"/>
                    <a:pt x="1047641" y="1830285"/>
                  </a:cubicBezTo>
                  <a:cubicBezTo>
                    <a:pt x="469045" y="1830285"/>
                    <a:pt x="0" y="1361240"/>
                    <a:pt x="0" y="782644"/>
                  </a:cubicBezTo>
                  <a:cubicBezTo>
                    <a:pt x="0" y="470957"/>
                    <a:pt x="136114" y="191061"/>
                    <a:pt x="3528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D2F86">
                    <a:shade val="30000"/>
                    <a:satMod val="115000"/>
                  </a:srgbClr>
                </a:gs>
                <a:gs pos="50000">
                  <a:srgbClr val="CD2F86">
                    <a:shade val="67500"/>
                    <a:satMod val="115000"/>
                  </a:srgbClr>
                </a:gs>
                <a:gs pos="100000">
                  <a:srgbClr val="CD2F8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0" name="Ellipse 7"/>
            <p:cNvSpPr/>
            <p:nvPr/>
          </p:nvSpPr>
          <p:spPr bwMode="auto">
            <a:xfrm>
              <a:off x="2310116" y="4024515"/>
              <a:ext cx="1780744" cy="1651158"/>
            </a:xfrm>
            <a:custGeom>
              <a:avLst/>
              <a:gdLst/>
              <a:ahLst/>
              <a:cxnLst/>
              <a:rect l="l" t="t" r="r" b="b"/>
              <a:pathLst>
                <a:path w="2040112" h="2095282">
                  <a:moveTo>
                    <a:pt x="1047641" y="0"/>
                  </a:moveTo>
                  <a:lnTo>
                    <a:pt x="1100481" y="2536"/>
                  </a:lnTo>
                  <a:cubicBezTo>
                    <a:pt x="1260866" y="453302"/>
                    <a:pt x="1603762" y="817076"/>
                    <a:pt x="2040112" y="1006384"/>
                  </a:cubicBezTo>
                  <a:cubicBezTo>
                    <a:pt x="1822284" y="1196475"/>
                    <a:pt x="1685987" y="1476539"/>
                    <a:pt x="1685987" y="1788435"/>
                  </a:cubicBezTo>
                  <a:cubicBezTo>
                    <a:pt x="1685987" y="1817201"/>
                    <a:pt x="1687146" y="1845695"/>
                    <a:pt x="1690298" y="1873804"/>
                  </a:cubicBezTo>
                  <a:cubicBezTo>
                    <a:pt x="1513373" y="2012899"/>
                    <a:pt x="1290128" y="2095282"/>
                    <a:pt x="1047641" y="2095282"/>
                  </a:cubicBezTo>
                  <a:cubicBezTo>
                    <a:pt x="469045" y="2095282"/>
                    <a:pt x="0" y="1626237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65000"/>
                    <a:shade val="100000"/>
                    <a:satMod val="115000"/>
                  </a:sys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1" name="Ellipse 8"/>
            <p:cNvSpPr/>
            <p:nvPr/>
          </p:nvSpPr>
          <p:spPr bwMode="auto">
            <a:xfrm>
              <a:off x="1663971" y="2574221"/>
              <a:ext cx="1594579" cy="1753445"/>
            </a:xfrm>
            <a:custGeom>
              <a:avLst/>
              <a:gdLst/>
              <a:ahLst/>
              <a:cxnLst/>
              <a:rect l="l" t="t" r="r" b="b"/>
              <a:pathLst>
                <a:path w="1881919" h="2091353">
                  <a:moveTo>
                    <a:pt x="1047641" y="0"/>
                  </a:moveTo>
                  <a:cubicBezTo>
                    <a:pt x="1388621" y="0"/>
                    <a:pt x="1691554" y="162900"/>
                    <a:pt x="1881919" y="415836"/>
                  </a:cubicBezTo>
                  <a:cubicBezTo>
                    <a:pt x="1788250" y="628219"/>
                    <a:pt x="1736727" y="863142"/>
                    <a:pt x="1736727" y="1110099"/>
                  </a:cubicBezTo>
                  <a:cubicBezTo>
                    <a:pt x="1736727" y="1317132"/>
                    <a:pt x="1772938" y="1515708"/>
                    <a:pt x="1841326" y="1699133"/>
                  </a:cubicBezTo>
                  <a:lnTo>
                    <a:pt x="1788435" y="1696462"/>
                  </a:lnTo>
                  <a:cubicBezTo>
                    <a:pt x="1456855" y="1696462"/>
                    <a:pt x="1161254" y="1850505"/>
                    <a:pt x="969820" y="2091353"/>
                  </a:cubicBezTo>
                  <a:cubicBezTo>
                    <a:pt x="427524" y="2052575"/>
                    <a:pt x="0" y="1600035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39000">
                  <a:srgbClr val="217D6E"/>
                </a:gs>
                <a:gs pos="79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2" name="Ellipse 1"/>
            <p:cNvSpPr/>
            <p:nvPr/>
          </p:nvSpPr>
          <p:spPr bwMode="auto">
            <a:xfrm>
              <a:off x="2310116" y="1182439"/>
              <a:ext cx="1771403" cy="1754028"/>
            </a:xfrm>
            <a:custGeom>
              <a:avLst/>
              <a:gdLst/>
              <a:ahLst/>
              <a:cxnLst/>
              <a:rect l="l" t="t" r="r" b="b"/>
              <a:pathLst>
                <a:path w="2095282" h="2045532">
                  <a:moveTo>
                    <a:pt x="1047641" y="0"/>
                  </a:moveTo>
                  <a:cubicBezTo>
                    <a:pt x="1626237" y="0"/>
                    <a:pt x="2095282" y="469045"/>
                    <a:pt x="2095282" y="1047641"/>
                  </a:cubicBezTo>
                  <a:lnTo>
                    <a:pt x="2091820" y="1121125"/>
                  </a:lnTo>
                  <a:cubicBezTo>
                    <a:pt x="1660122" y="1287477"/>
                    <a:pt x="1312633" y="1622582"/>
                    <a:pt x="1129110" y="2045532"/>
                  </a:cubicBezTo>
                  <a:cubicBezTo>
                    <a:pt x="939371" y="1791960"/>
                    <a:pt x="636327" y="1628923"/>
                    <a:pt x="295204" y="1628923"/>
                  </a:cubicBezTo>
                  <a:cubicBezTo>
                    <a:pt x="256426" y="1628923"/>
                    <a:pt x="218141" y="1631030"/>
                    <a:pt x="180494" y="1635491"/>
                  </a:cubicBezTo>
                  <a:cubicBezTo>
                    <a:pt x="66533" y="1467930"/>
                    <a:pt x="0" y="1265555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16000">
                  <a:srgbClr val="35CF7B"/>
                </a:gs>
                <a:gs pos="57000">
                  <a:srgbClr val="0098D1">
                    <a:shade val="67500"/>
                    <a:satMod val="115000"/>
                  </a:srgbClr>
                </a:gs>
                <a:gs pos="100000">
                  <a:srgbClr val="0098D1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76089" y="908999"/>
              <a:ext cx="1624022" cy="9694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9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прогноза социально-экономического развития на очередной финансовый год и на плановый период</a:t>
              </a:r>
              <a:endParaRPr lang="en-US" sz="9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43945" y="1330809"/>
              <a:ext cx="1454107" cy="126188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95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документов и материалов, необходимых для формирования бюджета муниципального образования</a:t>
              </a:r>
              <a:endParaRPr lang="en-US" sz="9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0998" y="3111245"/>
              <a:ext cx="1281322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Составление проекта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58281" y="4532369"/>
              <a:ext cx="1375806" cy="8617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Рассмотрение и утверждение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2796" y="5154526"/>
              <a:ext cx="1271965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Исполнение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81657" y="4522392"/>
              <a:ext cx="1267775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Осуществление бюджетного учета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63689" y="2955722"/>
              <a:ext cx="1279462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Утверждение отчета об исполнении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71464" y="1642121"/>
              <a:ext cx="1288159" cy="8617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и осуществление муниципального финансового контроля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090" y="2141255"/>
              <a:ext cx="2619375" cy="26193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638147" y="3171165"/>
              <a:ext cx="19746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</a:t>
              </a:r>
            </a:p>
            <a:p>
              <a:pPr algn="ctr"/>
              <a:endPara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9628" y="819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бюджетного процесса в муниципальном образовании «Город Майкоп»</a:t>
            </a:r>
            <a:endParaRPr lang="ru-RU" sz="2400" b="1" dirty="0">
              <a:ln w="12700">
                <a:solidFill>
                  <a:srgbClr val="00A80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0" y="743326"/>
            <a:ext cx="2913567" cy="29358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6607" y="156533"/>
            <a:ext cx="867045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«Информатизация Администрации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rgbClr val="1B587C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938" y="1266825"/>
            <a:ext cx="40084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>
              <a:defRPr/>
            </a:pPr>
            <a:endParaRPr lang="ru-RU" sz="10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единой политики в области информатизации Администрации муниципального образования «Город Майкоп»</a:t>
            </a:r>
            <a:endParaRPr lang="ru-RU" sz="1000" dirty="0">
              <a:solidFill>
                <a:srgbClr val="3232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938" y="2100263"/>
            <a:ext cx="5165725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>
              <a:defRPr/>
            </a:pPr>
            <a:endParaRPr lang="ru-RU" sz="10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модернизация современной информационной и телекоммуникационной инфраструктуры Администрации муниципального образования «Город Майкоп».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90018"/>
              </p:ext>
            </p:extLst>
          </p:nvPr>
        </p:nvGraphicFramePr>
        <p:xfrm>
          <a:off x="420688" y="3429000"/>
          <a:ext cx="8443912" cy="29019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0932"/>
                <a:gridCol w="796596"/>
                <a:gridCol w="796596"/>
                <a:gridCol w="796596"/>
                <a:gridCol w="796596"/>
                <a:gridCol w="796596"/>
              </a:tblGrid>
              <a:tr h="4951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72" marB="456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</a:p>
                    <a:p>
                      <a:pPr algn="ctr"/>
                      <a:r>
                        <a:rPr lang="ru-RU" sz="1000" dirty="0" smtClean="0"/>
                        <a:t>(оценка)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296642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8 701,9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434,2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615,8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336,9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76,9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</a:tr>
              <a:tr h="3047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79" marB="4567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8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одновременно подключенных пользователей к системе электронного документооборота от общего количества зарегистрированных пользователей в системе,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58,5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73,5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73,5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73,5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73,5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35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рабочих мест с доступом к системе межведомственного электронного взаимодействия 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пользователей, подключенных к системе объединенных коммуникаций,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78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посетителей официального сайта Администрации муниципального образования «Город Майкоп»,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т</a:t>
                      </a:r>
                      <a:r>
                        <a:rPr lang="ru-RU" sz="800" u="none" strike="noStrike" dirty="0" smtClean="0">
                          <a:effectLst/>
                        </a:rPr>
                        <a:t>ыс. посетителей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1 250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1 300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1 300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1 300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1 300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27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серверов общего назначения, обеспеченных неисключительными правами на использование программного обеспечения серверных операционных систем, систем управления базами данных и системы объединенных коммуникаций,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27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автоматизированных рабочих мест структурных подразделений Администрации муниципального образования «Город Майкоп» подключенных к системе «Управления государственным и муниципальным имуществом»,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9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44624"/>
            <a:ext cx="8975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общественного транспорта в муниципальном образовании «Город </a:t>
            </a:r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Майкоп»</a:t>
            </a: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2018 - 2023 </a:t>
            </a:r>
            <a:r>
              <a:rPr lang="ru-RU" sz="1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2768" y="1327687"/>
            <a:ext cx="5063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Создание на территории муниципального образования «Город Майкоп» условий стабильной системы бесперебойного обслуживания населения городским пассажирским транспортом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3035" y="2426202"/>
            <a:ext cx="5165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и модернизация подвижного состава МУП «МТУ</a:t>
            </a:r>
            <a:r>
              <a:rPr lang="ru-RU" sz="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предприятия, осуществляющего перевозку пассажиров городским электрическим </a:t>
            </a:r>
            <a:r>
              <a:rPr lang="ru-RU" sz="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транспортом.</a:t>
            </a:r>
            <a:endParaRPr lang="ru-RU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9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3" y="1195233"/>
            <a:ext cx="3203847" cy="2136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18013"/>
              </p:ext>
            </p:extLst>
          </p:nvPr>
        </p:nvGraphicFramePr>
        <p:xfrm>
          <a:off x="223838" y="3843338"/>
          <a:ext cx="8569325" cy="20462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705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</a:tr>
              <a:tr h="33063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45 695,1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44 822,7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45 619,2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18 681,2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18 681,2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</a:tr>
              <a:tr h="24379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63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нового городского электрического транспорта от общего количества транспортных средств на маршрутах регулярных перевозок городским электрическим транспортом,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27,5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27,5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752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 smtClean="0">
                          <a:effectLst/>
                        </a:rPr>
                        <a:t>Доля проведённого капитально-восстановительного ремонта с модернизацией троллейбусов за счёт установки энергосберегающего оборудования к общему числу электрического транспорта на маршрутах регулярных перевозок ,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Число поездок в городском электрическом транспорте приходящихся в среднем в год на 1-го жителя, проживающего в муниципальном образовании «Город Майкоп», шт.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21,6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19,3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22,0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22,3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22,5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607" y="156533"/>
            <a:ext cx="8670454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«Формирование благоприятной инвестиционной среды муниципального образования «Город Майкоп»</a:t>
            </a:r>
          </a:p>
          <a:p>
            <a:pPr algn="ctr">
              <a:defRPr/>
            </a:pPr>
            <a:endParaRPr lang="ru-RU" sz="15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767138" y="1357313"/>
            <a:ext cx="5062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Создание условий для привлечения инвестиций в экономику муниципального образования «Город Майкоп».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502216" y="2372352"/>
            <a:ext cx="5472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fontAlgn="t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Мобилизация инвестиционных ресурсов муниципального образования «Город Майкоп» и обеспечение их эффективного использования посредством формирования инвестиционных проектов и площадок.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15239"/>
              </p:ext>
            </p:extLst>
          </p:nvPr>
        </p:nvGraphicFramePr>
        <p:xfrm>
          <a:off x="250825" y="3816350"/>
          <a:ext cx="8569325" cy="21636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6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</a:tr>
              <a:tr h="41008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43,0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179,0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365,2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365,2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365,2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</a:tr>
              <a:tr h="24375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76" marB="4567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2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Прирост объёма инвестиций в основной капитал (по полному кругу предприятий),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118,1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107,8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108,3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02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Прирост объёма инвестиций в основной капитал (без субъектов малого предпринимательства),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97,6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106,7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107,6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02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Объем инвестиций в основной капитал (без субъектов малого предпринимательства) в расчете на 1 жителя, тыс.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27,6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41,1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43,5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46,3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49,5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5595"/>
            <a:ext cx="3098800" cy="26654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6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1" y="1484784"/>
            <a:ext cx="3313695" cy="223224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Прямоугольник 6"/>
          <p:cNvSpPr/>
          <p:nvPr/>
        </p:nvSpPr>
        <p:spPr>
          <a:xfrm>
            <a:off x="216607" y="156533"/>
            <a:ext cx="867045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«Энергосбережение и повышение энергетической эффективности в муниципальном образовании «Город Майкоп» на 2018-2023 годы»</a:t>
            </a:r>
          </a:p>
          <a:p>
            <a:pPr algn="ctr">
              <a:defRPr/>
            </a:pPr>
            <a:endParaRPr lang="ru-RU" sz="1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902075" y="1581150"/>
            <a:ext cx="50625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/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b="1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/>
              <a:t>     Энергосбережение и повышение энергетической эффективности в муниципальном образовании «Город Майкоп»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708400" y="2428875"/>
            <a:ext cx="490378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/>
              <a:t>Задачи: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1. Внедрение энергосберегающих технологий в муниципальном секторе.</a:t>
            </a:r>
          </a:p>
          <a:p>
            <a:pPr fontAlgn="t">
              <a:spcBef>
                <a:spcPct val="0"/>
              </a:spcBef>
              <a:buFontTx/>
              <a:buNone/>
            </a:pPr>
            <a:r>
              <a:rPr lang="ru-RU" altLang="ru-RU" sz="900" dirty="0"/>
              <a:t>2. Проведения мероприятий по оснащению объектов, находящихся в муниципальной собственности, приборами учета энергетических ресурсов для полезного эффекта от их использования.</a:t>
            </a:r>
          </a:p>
          <a:p>
            <a:pPr fontAlgn="t">
              <a:spcBef>
                <a:spcPct val="0"/>
              </a:spcBef>
              <a:buFontTx/>
              <a:buNone/>
            </a:pPr>
            <a:r>
              <a:rPr lang="ru-RU" altLang="ru-RU" sz="900" dirty="0"/>
              <a:t>3. Создание условий для экономии энергоресурсов в жилищном фонде.</a:t>
            </a:r>
          </a:p>
          <a:p>
            <a:pPr fontAlgn="t">
              <a:spcBef>
                <a:spcPct val="0"/>
              </a:spcBef>
              <a:buFontTx/>
              <a:buNone/>
            </a:pPr>
            <a:r>
              <a:rPr lang="ru-RU" altLang="ru-RU" sz="900" dirty="0"/>
              <a:t>4. Обеспечение энергосбережения и повышение энергетической эффективности в системах коммунальной инфраструктуры.</a:t>
            </a:r>
          </a:p>
          <a:p>
            <a:pPr fontAlgn="t">
              <a:spcBef>
                <a:spcPct val="0"/>
              </a:spcBef>
              <a:buFontTx/>
              <a:buNone/>
            </a:pPr>
            <a:r>
              <a:rPr lang="ru-RU" altLang="ru-RU" sz="900" dirty="0"/>
              <a:t>5. Информирование потребителей по вопросам энергосбережения и популяризации идей социально ответственного потребления энергетических ресурсов.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851013"/>
              </p:ext>
            </p:extLst>
          </p:nvPr>
        </p:nvGraphicFramePr>
        <p:xfrm>
          <a:off x="251396" y="4221088"/>
          <a:ext cx="8425060" cy="21494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24660"/>
                <a:gridCol w="648072"/>
                <a:gridCol w="720080"/>
                <a:gridCol w="720080"/>
                <a:gridCol w="720080"/>
                <a:gridCol w="792088"/>
              </a:tblGrid>
              <a:tr h="36575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Объем финансирования муниципальной программы (тыс.руб.)</a:t>
                      </a:r>
                      <a:endParaRPr lang="ru-RU" sz="8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 (факт)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</a:t>
                      </a:r>
                    </a:p>
                    <a:p>
                      <a:pPr algn="ctr"/>
                      <a:r>
                        <a:rPr lang="ru-RU" sz="900" dirty="0" smtClean="0"/>
                        <a:t>(оценка)</a:t>
                      </a: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8" marB="45718"/>
                </a:tc>
              </a:tr>
              <a:tr h="302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3 200,0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23 022,2</a:t>
                      </a:r>
                      <a:endParaRPr lang="ru-RU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0" marB="4571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0" marB="45710" anchor="ctr"/>
                </a:tc>
              </a:tr>
              <a:tr h="19819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Целевые показатели реализации муниципальной программы</a:t>
                      </a:r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510" marR="7510" marT="751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Удельный расход тепловой энергии органами местного самоуправления и муниципальными учреждениями муниципального образования "Город Майкоп", расчеты за которую осуществляются с использованием приборов учета (в расчете на 1 квадратный метр общей площади), Гкал/м2</a:t>
                      </a:r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0,096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0,091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</a:tr>
              <a:tr h="490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Удельный расход тепловой энергии органами местного самоуправления и муниципальными учреждениями муниципального образования "Город Майкоп", расчеты за которую осуществляются с применением расчетных способов (в расчете на 1 квадратный метр общей площади), Гкал/м2</a:t>
                      </a:r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0,181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0,136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0" marR="7510" marT="7510" marB="0" anchor="ctr"/>
                </a:tc>
              </a:tr>
              <a:tr h="302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510" marR="7510" marT="751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510" marR="7510" marT="751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5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156533"/>
            <a:ext cx="8491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«Энергосбережение и повышение энергетической эффективности в муниципальном образовании «Город Майкоп» на 2018-2023 годы»</a:t>
            </a:r>
          </a:p>
          <a:p>
            <a:pPr algn="ctr">
              <a:defRPr/>
            </a:pPr>
            <a:endParaRPr lang="ru-RU" sz="1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082473"/>
              </p:ext>
            </p:extLst>
          </p:nvPr>
        </p:nvGraphicFramePr>
        <p:xfrm>
          <a:off x="392113" y="1600200"/>
          <a:ext cx="8644383" cy="51149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47533"/>
                <a:gridCol w="673223"/>
                <a:gridCol w="673223"/>
                <a:gridCol w="654260"/>
                <a:gridCol w="648072"/>
                <a:gridCol w="648072"/>
              </a:tblGrid>
              <a:tr h="562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Объем финансирования муниципальной </a:t>
                      </a:r>
                      <a:r>
                        <a:rPr lang="ru-RU" sz="800" u="none" strike="noStrike" dirty="0" smtClean="0">
                          <a:effectLst/>
                        </a:rPr>
                        <a:t>программы</a:t>
                      </a:r>
                      <a:endParaRPr lang="ru-RU" sz="8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 (факт)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</a:t>
                      </a:r>
                    </a:p>
                    <a:p>
                      <a:pPr algn="ctr"/>
                      <a:r>
                        <a:rPr lang="ru-RU" sz="900" dirty="0" smtClean="0"/>
                        <a:t>(оценка)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2021 (прогноз)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2022 (прогноз)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2023 (прогноз)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7" marB="45727"/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Целевые показатели реализации муниципальной программы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холодной воды на снабжение органов местного самоуправления и муниципальных учреждений муниципального образования "Город Майкоп" (в расчете на 1 человека в год), м3/ чел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1,418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1,375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горячей воды на снабжение органов местного самоуправления и муниципальных учреждений муниципального образования "Город Майкоп" (в расчете на 1 человека в год), м3/ чел.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0,445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0,488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природного газа на снабжение органов местного самоуправления и муниципальных учреждений муниципального образования "Город Майкоп" (в расчете на 1 человека в год), тыс. м3/ чел.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0,002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0,002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Удельный расход тепловой энергии в многоквартирных домах (в расчете на 1 квадратный метр общей площади)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0,10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0,105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1763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холодной воды в многоквартирных домах (в расчете на 1 жителя)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33,1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36,77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1763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горячей воды в многоквартирных домах (в расчете на 1 жителя)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9,53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9,62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электрической энергии в многоквартирных домах (в расчете на 1 квадратный метр общей площади)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35,1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35,2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Удельный расход природного газав многоквартирных домах с индивидуальными системами газового отопления (в расчете на 1 квадратный метр общей площади)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0,07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0,07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природного газа в многоквартирных домах с иными системами теплоснабжения (в расчете на 1 жителя)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0,099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0,099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Удельный суммарный расход энергетических ресурсов в многоквартирных домах расход горячей воды в многоквартирных домах 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23,7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23,92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1763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Удельный расход топлива на выработку тепловой энергии на котельных 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171,2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171,3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Удельный расход электрической энергии, используемой при передаче тепловой энергии в системах теплоснабжения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61,93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61,93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1763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Доля потерь тепловой энергии при ее передаче в общем объеме переданной тепловой энергии, %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18,0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17,84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1763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Доля потерь воды при ее передаче в общем объеме переданной воды, %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11,53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11,54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Удельный расход электрической энергии, используемой для передачи (транспортировки) воды в системах водоснабжения (на 1 </a:t>
                      </a:r>
                      <a:r>
                        <a:rPr lang="ru-RU" sz="800" u="none" strike="noStrike" dirty="0" err="1">
                          <a:effectLst/>
                        </a:rPr>
                        <a:t>куб.м</a:t>
                      </a:r>
                      <a:r>
                        <a:rPr lang="ru-RU" sz="800" u="none" strike="noStrike" dirty="0">
                          <a:effectLst/>
                        </a:rPr>
                        <a:t>.)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0,06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0,061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098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Удельный расход электрической энергии, используемой в системах водоотведения (на 1 куб.м.)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0,358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0,357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  <a:tr h="293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Удельный расход электрической энергии в системах уличного освещения (на 1 кв.м. освещаемой площади с уровнем освещенности, соответствующим установленным нормативам)</a:t>
                      </a:r>
                      <a:endParaRPr lang="ru-RU" sz="8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87,2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75,6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06" marR="7506" marT="750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1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844843"/>
            <a:ext cx="4964270" cy="28367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16632"/>
            <a:ext cx="9142216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 сельского хозяйства и регулирование рынков сельскохозяйственной продукции, сырья и продовольствия в муниципальном образовании «Город Майкоп»</a:t>
            </a:r>
          </a:p>
          <a:p>
            <a:pPr algn="ctr">
              <a:defRPr/>
            </a:pPr>
            <a:endParaRPr lang="ru-RU" sz="14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317875" y="1614488"/>
            <a:ext cx="5064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/>
              <a:t>Цель: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/>
              <a:t> </a:t>
            </a:r>
            <a:r>
              <a:rPr lang="ru-RU" altLang="ru-RU" sz="1000"/>
              <a:t>Обеспечение устойчивого роста объема сельскохозяйственной продукции, производимой на территории муниципального образования «Город Майкоп», а также повышение конкурентоспособности данной продукции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3726755" y="2446338"/>
            <a:ext cx="5165725" cy="10620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/>
              <a:t>Задачи: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/>
              <a:t>Поддержка малых форм хозяйствования на </a:t>
            </a:r>
            <a:r>
              <a:rPr lang="ru-RU" sz="900" dirty="0" smtClean="0"/>
              <a:t>селе;</a:t>
            </a:r>
            <a:endParaRPr lang="ru-RU" sz="900" dirty="0"/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 smtClean="0"/>
              <a:t>Популяризация </a:t>
            </a:r>
            <a:r>
              <a:rPr lang="ru-RU" sz="900" dirty="0"/>
              <a:t>сельскохозяйственного </a:t>
            </a:r>
            <a:r>
              <a:rPr lang="ru-RU" sz="900" dirty="0" smtClean="0"/>
              <a:t>труда;</a:t>
            </a:r>
            <a:endParaRPr lang="ru-RU" sz="900" dirty="0"/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 smtClean="0"/>
              <a:t>Повышение </a:t>
            </a:r>
            <a:r>
              <a:rPr lang="ru-RU" sz="900" dirty="0"/>
              <a:t>конкурентоспособности производимой сельскохозяйственной продукции и эффективности функционирования внутреннего рынка сельскохозяйственной продукции, сырья и продовольствия.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65188"/>
              </p:ext>
            </p:extLst>
          </p:nvPr>
        </p:nvGraphicFramePr>
        <p:xfrm>
          <a:off x="250825" y="3716338"/>
          <a:ext cx="8615363" cy="28320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063"/>
                <a:gridCol w="808405"/>
                <a:gridCol w="808405"/>
                <a:gridCol w="841018"/>
                <a:gridCol w="820627"/>
                <a:gridCol w="809845"/>
              </a:tblGrid>
              <a:tr h="5944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33086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3606,7</a:t>
                      </a: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4 262,1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effectLst/>
                          <a:latin typeface="+mn-lt"/>
                        </a:rPr>
                        <a:t>3 481,3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3 509,4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effectLst/>
                          <a:latin typeface="+mn-lt"/>
                        </a:rPr>
                        <a:t>3 623,0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4387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8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Индекс производства овощей открытого и закрытого грунта ,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102,0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</a:tr>
              <a:tr h="3308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103,9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</a:tr>
              <a:tr h="3308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Индекс производства продукции растениеводства в хозяйствах всех категорий (в сопоставимых ценах)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</a:tr>
              <a:tr h="33086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Индекс производства продукции животноводства в хозяйствах всех категорий (в сопоставимых ценах)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103,0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</a:tr>
              <a:tr h="33947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Индекс общей суммы прибыли сельскохозяйственных организаций к предыдущему году,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104,6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" y="805869"/>
            <a:ext cx="2880320" cy="28263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16632"/>
            <a:ext cx="914221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малого и среднего предпринимательства  муниципального образования «Город Майкоп»</a:t>
            </a:r>
          </a:p>
          <a:p>
            <a:pPr algn="ctr">
              <a:defRPr/>
            </a:pPr>
            <a:endParaRPr lang="ru-RU" sz="14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 годы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3348038" y="1222375"/>
            <a:ext cx="5064125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defRPr/>
            </a:pPr>
            <a:endParaRPr lang="ru-RU" sz="1000" b="1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900" dirty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Развитие сферы малого и среднего предпринимательства на территории муниципального образования «Город Майкоп»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2868006" y="2342977"/>
            <a:ext cx="63246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>
              <a:defRPr/>
            </a:pPr>
            <a:endParaRPr lang="ru-RU" sz="1000" b="1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accent4">
                    <a:lumMod val="50000"/>
                  </a:schemeClr>
                </a:solidFill>
              </a:rPr>
              <a:t>Обеспечение стимулирования и поддержки предпринимательской активности населения на территории муниципального образования «Город Майкоп</a:t>
            </a: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»;</a:t>
            </a:r>
            <a:endParaRPr lang="ru-RU" sz="900" dirty="0">
              <a:solidFill>
                <a:schemeClr val="accent4">
                  <a:lumMod val="50000"/>
                </a:schemeClr>
              </a:solidFill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Обеспечение </a:t>
            </a:r>
            <a:r>
              <a:rPr lang="ru-RU" sz="900" dirty="0">
                <a:solidFill>
                  <a:schemeClr val="accent4">
                    <a:lumMod val="50000"/>
                  </a:schemeClr>
                </a:solidFill>
              </a:rPr>
              <a:t>деятельности организаций, образующих инфраструктуру поддержки субъектов малого и среднего предпринимательства (далее – СМСП</a:t>
            </a: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  <a:endParaRPr lang="ru-RU" sz="9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62244"/>
              </p:ext>
            </p:extLst>
          </p:nvPr>
        </p:nvGraphicFramePr>
        <p:xfrm>
          <a:off x="298450" y="3789363"/>
          <a:ext cx="8569325" cy="21161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7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</a:tr>
              <a:tr h="36139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540,0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</a:tr>
              <a:tr h="24385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9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СМСП (включая индивидуальных предпринимателей) в расчете на 10 тыс. человек населения муниципального образования «Город Майкоп», 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572,7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585,8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591,8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597,6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3" marB="45723" anchor="ctr"/>
                </a:tc>
              </a:tr>
              <a:tr h="36139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Количество организованных и проведенных мероприятий для СМСП, ед.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3" marB="45723" anchor="ctr"/>
                </a:tc>
              </a:tr>
              <a:tr h="36139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СМСП, получивших имущественную поддержку, ед.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6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8521"/>
            <a:ext cx="3315823" cy="32594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7665" y="184895"/>
            <a:ext cx="867045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«Адресная социальная помощь малоимущим гражданам и другим категориям граждан, находящимся в трудной жизненной ситуации»</a:t>
            </a:r>
          </a:p>
          <a:p>
            <a:pPr algn="ctr">
              <a:defRPr/>
            </a:pPr>
            <a:endParaRPr lang="ru-RU" sz="1200" b="1" dirty="0">
              <a:solidFill>
                <a:srgbClr val="2F4E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2F4E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  <a:p>
            <a:pPr algn="ctr">
              <a:defRPr/>
            </a:pPr>
            <a:endParaRPr lang="ru-RU" sz="1200" i="1" dirty="0">
              <a:ln w="12700">
                <a:solidFill>
                  <a:srgbClr val="1B587C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3994" y="1844824"/>
            <a:ext cx="5064125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</a:rPr>
              <a:t>Цель:</a:t>
            </a:r>
          </a:p>
          <a:p>
            <a:pPr>
              <a:defRPr/>
            </a:pPr>
            <a:endParaRPr lang="ru-RU" sz="10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Повышение уровня и качества жизни отдельных категорий граждан на территории   муниципального образования «Город Майкоп»</a:t>
            </a:r>
            <a:endParaRPr lang="ru-RU" sz="900" dirty="0">
              <a:solidFill>
                <a:srgbClr val="3232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669" y="2755843"/>
            <a:ext cx="5165725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defRPr/>
            </a:pPr>
            <a:r>
              <a:rPr lang="ru-RU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i="1" dirty="0">
                <a:solidFill>
                  <a:srgbClr val="323232"/>
                </a:solidFill>
              </a:rPr>
              <a:t>Задачи:</a:t>
            </a:r>
          </a:p>
          <a:p>
            <a:pPr>
              <a:defRPr/>
            </a:pPr>
            <a:endParaRPr lang="ru-RU" sz="10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адресной социальной помощи малоимущим гражданам и другим категориям граждан, находящимся в трудной жизненной ситуации;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благотворительной и социально-культурной работы среди различных категорий населения муниципального образования «Город Майкоп».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86468"/>
              </p:ext>
            </p:extLst>
          </p:nvPr>
        </p:nvGraphicFramePr>
        <p:xfrm>
          <a:off x="298450" y="4581525"/>
          <a:ext cx="8582025" cy="18050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18378"/>
                <a:gridCol w="816256"/>
                <a:gridCol w="816256"/>
                <a:gridCol w="817428"/>
                <a:gridCol w="806853"/>
                <a:gridCol w="806854"/>
              </a:tblGrid>
              <a:tr h="4266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98" marB="45698"/>
                </a:tc>
              </a:tr>
              <a:tr h="35676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3 001,9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690" marB="456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2 520,0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690" marB="456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2 430,0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690" marB="456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2 430,0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690" marB="456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2 430,0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690" marB="45690" anchor="ctr"/>
                </a:tc>
              </a:tr>
              <a:tr h="24379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Доля граждан, получивших социальную поддержку, к общему количеству обратившихся граждан из числа имеющих право на ее получение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;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</a:tr>
              <a:tr h="4209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Количество граждан, принявших участие в социально-значимых мероприятиях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 чел.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964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1 030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1 040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1 070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1 070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7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6904"/>
            <a:ext cx="268443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6705" y="476672"/>
            <a:ext cx="86704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«Обеспечение жильем молодых семей»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4284663" y="1381125"/>
            <a:ext cx="4603750" cy="9858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мер по поддержке молодых семей, признанных в установленном порядке нуждающимися в улучшении жилищных условий, в решении жилищных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проблем.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356100" y="2398713"/>
            <a:ext cx="4502150" cy="9842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Задачи:</a:t>
            </a:r>
          </a:p>
          <a:p>
            <a:pPr>
              <a:defRPr/>
            </a:pPr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Предоставление молодым семьям - участникам программы социальных выплат на приобретение жилья или строительство индивидуального жилого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дома.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19504"/>
              </p:ext>
            </p:extLst>
          </p:nvPr>
        </p:nvGraphicFramePr>
        <p:xfrm>
          <a:off x="161925" y="4076700"/>
          <a:ext cx="8569325" cy="13938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7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</a:tr>
              <a:tr h="36156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99 483,9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79 322,6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34 794,0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23 044,9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23 504,8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4397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56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Доля молодых семей, получивших социальные выплаты на приобретение (строительство) жилья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9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04210"/>
            <a:ext cx="3246769" cy="278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6132" y="185108"/>
            <a:ext cx="867045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«Обеспечение малоимущих граждан жилыми помещениями по договорам социального найма в муниципальном образовании «Город Майкоп» </a:t>
            </a:r>
            <a:endParaRPr lang="ru-RU" sz="1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2438" y="1773238"/>
            <a:ext cx="5064125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Улучшение жилищных условий малоимущих граждан.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9263" y="2762250"/>
            <a:ext cx="51657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>
              <a:defRPr/>
            </a:pP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малоимущим гражданам жилых помещений по договорам социального найма.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39865"/>
              </p:ext>
            </p:extLst>
          </p:nvPr>
        </p:nvGraphicFramePr>
        <p:xfrm>
          <a:off x="292100" y="4508500"/>
          <a:ext cx="8569325" cy="13938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7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</a:tr>
              <a:tr h="36156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1 351,7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2 664,0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2 988,0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1 494,0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1 494,0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</a:tr>
              <a:tr h="24397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5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Доля  малоимущих граждан (семей), улучшивших жилищные условия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 %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40"/>
            <a:ext cx="9602507" cy="720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626506"/>
            <a:ext cx="8064896" cy="511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проведение ответственной бюджетной политики, способствующей обеспечению сбалансированности и устойчивости бюджетной системы муниципального образования "Город Майкоп" и формированию условий для ускорения темпов экономического роста, укреплению финансовой стабильности в муниципальном образовании "Город Майкоп";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сохранение социальной направленности бюджета муниципального образования "Город Майкоп";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достижение целевых показателей, предусмотренных муниципальными программами муниципального образования "Город Майкоп";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4) принятие новых расходных обязательств исключительно в рамках установленных ограничений расходов в пределах сокращения действующих расходных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5) достижение показателей результативности, установленных муниципальными проектами;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6) определение потенциала долговой емкости бюджета, а также экономически безопасного уровня муниципального долга и муниципальных заимствований;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7) недопущение неконтролируемого роста муниципального долга и увеличения рисков неисполнения взятых муниципальным образованием "Город Майкоп" долговых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8) совершенствование системы планирования бюджетных инвестиций в объекты капитального строительства, путем введения механизма обоснования инвестиций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9) поддержание объема муниципального долга на экономически безопасном уровне, что позволит своевременно и в полном объеме выполнять долговые обязательства;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10) оптимизация структуры муниципального долга путем привлечения кредитов с более низкими процентными ставками с целью минимизации стоимости его обслуживания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868" y="398972"/>
            <a:ext cx="828092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политики муниципального образования «Город Майкоп» муниципального образования «Город Майкоп» на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9983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116632"/>
            <a:ext cx="76791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«Профилактика безнадзорности и правонарушений несовершеннолетних»</a:t>
            </a:r>
            <a:endParaRPr lang="ru-RU" sz="24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2018 - 2023 </a:t>
            </a:r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5748" y="1642502"/>
            <a:ext cx="50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профилактики безнадзорности и правонарушений несовершеннолетних в муниципальном образовании «Город Майкоп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4941" y="2549195"/>
            <a:ext cx="5165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формирования здорового образа жизни несовершеннолетних граждан, путем привлечения их к занятиям физической культурой и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спортом;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Предупреждение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безнадзорности и правонарушений несовершеннолетних, выявление и устранение причин, способствующих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этому.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0" y="1340768"/>
            <a:ext cx="3582261" cy="237626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90157"/>
              </p:ext>
            </p:extLst>
          </p:nvPr>
        </p:nvGraphicFramePr>
        <p:xfrm>
          <a:off x="250825" y="3816350"/>
          <a:ext cx="8569325" cy="28463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85"/>
                <a:gridCol w="808428"/>
                <a:gridCol w="808428"/>
                <a:gridCol w="808428"/>
                <a:gridCol w="808428"/>
                <a:gridCol w="808428"/>
              </a:tblGrid>
              <a:tr h="48539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416052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</a:tr>
              <a:tr h="28073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3" marB="4571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несовершеннолетних с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девиантным</a:t>
                      </a:r>
                      <a:r>
                        <a:rPr lang="ru-RU" sz="800" u="none" strike="noStrike" dirty="0" smtClean="0">
                          <a:effectLst/>
                        </a:rPr>
                        <a:t> поведением, вовлеченных в занятия физической культурой и спортом, чел.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85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90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90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90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90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4160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несовершеннолетних детей, состоящих на профилактическом учете, в общем числе детского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4160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несовершеннолетних детей, совершивших административные правонарушения, в общем числе детского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0,16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0,16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0,16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0,16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4160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несовершеннолетних детей, совершивших преступления, в общем числе детского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0,09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0,09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0,09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0,09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</a:rPr>
                        <a:t>0,09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9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539552" y="1340637"/>
            <a:ext cx="2592288" cy="2448403"/>
            <a:chOff x="467544" y="1340637"/>
            <a:chExt cx="2170354" cy="230451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340637"/>
              <a:ext cx="2170354" cy="23045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843" y="2435669"/>
              <a:ext cx="1137914" cy="1137914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216607" y="156533"/>
            <a:ext cx="8670454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«Формирование благоприятной инвестиционной среды муниципального образования «Город Майкоп»</a:t>
            </a:r>
          </a:p>
          <a:p>
            <a:pPr algn="ctr">
              <a:defRPr/>
            </a:pPr>
            <a:endParaRPr lang="ru-RU" sz="15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767138" y="1357313"/>
            <a:ext cx="5062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Создание условий для привлечения инвестиций в экономику муниципального образования «Город Майкоп».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3276600" y="2133600"/>
            <a:ext cx="5472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fontAlgn="t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Мобилизация инвестиционных ресурсов муниципального образования «Город Майкоп» и обеспечение их эффективного использования посредством формирования инвестиционных проектов и площадок.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64394"/>
              </p:ext>
            </p:extLst>
          </p:nvPr>
        </p:nvGraphicFramePr>
        <p:xfrm>
          <a:off x="250825" y="3816350"/>
          <a:ext cx="8569325" cy="21145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6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</a:tr>
              <a:tr h="36102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179,0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365,2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365,2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365,2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</a:tr>
              <a:tr h="24375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76" marB="4567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2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Прирост объёма инвестиций в основной капитал (по полному кругу предприятий),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118,1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107,8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108,3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02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Прирост объёма инвестиций в основной капитал (без субъектов малого предпринимательства),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97,6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106,7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107,6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02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Объем инвестиций в основной капитал (без субъектов малого предпринимательства) в расчете на 1 жителя, тыс.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27,6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41,1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43,5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46,3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49,5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t="13250" r="8215" b="12294"/>
          <a:stretch/>
        </p:blipFill>
        <p:spPr>
          <a:xfrm>
            <a:off x="467544" y="1043914"/>
            <a:ext cx="2880320" cy="271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6607" y="164669"/>
            <a:ext cx="867045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«Обеспечение безопасности дорожного движения в муниципальном образовании «Город Майкоп»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rgbClr val="1B587C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1411486"/>
            <a:ext cx="5472113" cy="723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>
              <a:defRPr/>
            </a:pPr>
            <a:endParaRPr lang="ru-RU" sz="500" b="1" i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Повышение степени защищенности участников дорожного  движения от дорожно-транспортных происшествий и их последствий.</a:t>
            </a:r>
            <a:endParaRPr lang="ru-RU" sz="900" dirty="0">
              <a:solidFill>
                <a:srgbClr val="3232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213174"/>
            <a:ext cx="5472113" cy="100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>
              <a:defRPr/>
            </a:pPr>
            <a:endParaRPr lang="ru-RU" sz="500" b="1" i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применение эффективных схем, методов и средств организации дорожного движения;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информационно-пропагандистского воздействия по безопасности дорожного движения на базе общеобразовательных учреждений.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68515"/>
              </p:ext>
            </p:extLst>
          </p:nvPr>
        </p:nvGraphicFramePr>
        <p:xfrm>
          <a:off x="250826" y="3716338"/>
          <a:ext cx="8638225" cy="27098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50187"/>
                <a:gridCol w="794677"/>
                <a:gridCol w="794677"/>
                <a:gridCol w="911521"/>
                <a:gridCol w="837764"/>
                <a:gridCol w="849399"/>
              </a:tblGrid>
              <a:tr h="5945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0" marB="45740"/>
                </a:tc>
              </a:tr>
              <a:tr h="35104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635,2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5 895,0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280,0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280,0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280,0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2" marB="45732" anchor="ctr"/>
                </a:tc>
              </a:tr>
              <a:tr h="24396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4" marB="4574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72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обустроенных пешеходных переходов от общего количества пешеходных переходов,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60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65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70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75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</a:tr>
              <a:tr h="4974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нерегулируемых пешеходных переходов и мест массового перехода детей вблизи образовательных учреждений, оборудованных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в соответствии с требованиями национального стандарта РФ, к общему числу нерегулируемых пешеходных переходов и мест массового перехода детей вблизи образовательных учреждений,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98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98,5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99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</a:tr>
              <a:tr h="2640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Процент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охвата детей, обученных безопасному поведению на дороге, к общему количеству детей в общеобразовательных учреждениях,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97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97,9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99,5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99,1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</a:tr>
              <a:tr h="44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обеспеченности общеобразовательных учреждений Всероссийской газетой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«Добрая дорога детства»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100</a:t>
                      </a:r>
                      <a:endParaRPr lang="ru-RU" sz="900" b="0" i="0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1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" y="430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426874" y="1658450"/>
            <a:ext cx="2319911" cy="2432321"/>
            <a:chOff x="11832" y="1772816"/>
            <a:chExt cx="1959289" cy="21112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8" t="10783" r="18461" b="8592"/>
            <a:stretch/>
          </p:blipFill>
          <p:spPr>
            <a:xfrm>
              <a:off x="76333" y="1772816"/>
              <a:ext cx="1894788" cy="182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68370">
              <a:off x="11832" y="3118521"/>
              <a:ext cx="765495" cy="765495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216607" y="156533"/>
            <a:ext cx="8670454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«Переселение граждан из жилых помещений, признанных непригодными для проживания и расположенных в аварийных многоквартирных домах муниципального образования «Город Майкоп»</a:t>
            </a:r>
          </a:p>
          <a:p>
            <a:pPr algn="ctr">
              <a:defRPr/>
            </a:pPr>
            <a:endParaRPr lang="ru-RU" sz="5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 годы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3351213" y="1700213"/>
            <a:ext cx="553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   Цель:</a:t>
            </a:r>
          </a:p>
          <a:p>
            <a:r>
              <a:rPr lang="ru-RU" altLang="ru-RU" sz="900">
                <a:solidFill>
                  <a:schemeClr val="tx1">
                    <a:lumMod val="95000"/>
                    <a:lumOff val="5000"/>
                  </a:schemeClr>
                </a:solidFill>
              </a:rPr>
              <a:t>      Предоставление жилья гражданам, нуждающимся в переселении, а также обеспечение  комфортных и безопасных условий для их проживания.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138" y="2205038"/>
            <a:ext cx="5011737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Задачи: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технической документации на объекты недвижимости с целью признания их аварийными;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муниципального жилищного фонда для переселения граждан из аварийного жилья;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обязательств органа местного самоуправления перед собственниками, проживающими в жилых помещениях, признанных непригодными для проживания и расположенных в аварийных многоквартирных домах;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неблагоустроенного жилья пониженной капитальности и аварийного жилищного фонда на территории муниципального образования «Город Майкоп».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18322"/>
              </p:ext>
            </p:extLst>
          </p:nvPr>
        </p:nvGraphicFramePr>
        <p:xfrm>
          <a:off x="239713" y="3681413"/>
          <a:ext cx="8569325" cy="28178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930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22859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17 597,0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2 010,7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600,0</a:t>
                      </a:r>
                    </a:p>
                  </a:txBody>
                  <a:tcPr marL="7620" marR="7620" marT="7620" marB="0" anchor="ctr"/>
                </a:tc>
              </a:tr>
              <a:tr h="24379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699" marB="456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0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Удельный вес подготовленной технической документации к количеству обследованных жилых помещений, находящихся в муниципальной собственности,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</a:tr>
              <a:tr h="4286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Доля жилых помещений, из которых произведено расселение от общего числа жилых помещений, признанных непригодными для проживания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3,7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0,76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</a:tr>
              <a:tr h="24909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Удельный вес граждан, получивших жилые помещения, от общего числа граждан, состоящих на учете в качестве нуждающихся в переселении из аварийного жилищного фонда,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1,49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</a:tr>
              <a:tr h="49292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Удельный вес граждан, которым произведено возмещение ущерба, понесенного ими в результате отчуждения принадлежащего им имущества, признанного аварийным и подлежащего сносу, к общему количеству граждан, нуждающихся в возмещении ущерба при изъятии принадлежащего им на праве собственности жилья для муниципальных нужд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5,42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8575" marR="68575" marT="0" marB="0"/>
                </a:tc>
              </a:tr>
              <a:tr h="4016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Удельный вес снесенных жилых помещений, признанных непригодными для проживания или с высоким уровнем износа, к общему количеству жилых помещений, признанных непригодными для проживания или с высоким уровнем износа,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14,15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10,41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9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64816" y="116632"/>
            <a:ext cx="7679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территориального общественного самоуправления в муниципальном образовании «Город Майкоп»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2018 - 2023 </a:t>
            </a: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0679"/>
              </p:ext>
            </p:extLst>
          </p:nvPr>
        </p:nvGraphicFramePr>
        <p:xfrm>
          <a:off x="250483" y="4149080"/>
          <a:ext cx="8568953" cy="24601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6993"/>
                <a:gridCol w="808392"/>
                <a:gridCol w="808392"/>
                <a:gridCol w="808392"/>
                <a:gridCol w="808392"/>
                <a:gridCol w="808392"/>
              </a:tblGrid>
              <a:tr h="4093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 (факт)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r>
                        <a:rPr lang="ru-RU" sz="1000" baseline="0" dirty="0" smtClean="0"/>
                        <a:t> (оценка)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2021г.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2022г.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2023г.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086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23 101,8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30 784,4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30 784,4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30 784,4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30 784,4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39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Доля граждан, привлеченных органами ТОС к участию в субботниках по благоустройству территории проживания, от общего количества граждан, проживающих в муниципальном образовании «Город Майкоп»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19,4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10,2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4769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Доля граждан, привлеченных органами ТОС к проведению культурных и праздничных мероприятий, от общего количества граждан, проживающих в муниципальном образовании «Город Майкоп»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2,2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2638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Доля профилактических мероприятий, проводимых ТОС, направленных на снижение уровня преступности, наркомании, пьянства от общего количества мероприятий, проводимых на территории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14,6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59947" y="1484784"/>
            <a:ext cx="50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Развитие и совершенствование системы ТОС в муниципальном образовании «Город Майкоп» как формы организации граждан по месту жительства для самостоятельного осуществления собственных инициатив по вопросам местного значения и эффективного взаимодействия с органами местного самоуправления.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4941" y="2852936"/>
            <a:ext cx="51653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более широкого вовлечения населения муниципального образования «Город Майкоп» в процесс осуществления собственных инициатив по вопросам местного значения.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10172" r="9905" b="2518"/>
          <a:stretch/>
        </p:blipFill>
        <p:spPr>
          <a:xfrm>
            <a:off x="467544" y="908720"/>
            <a:ext cx="3024336" cy="3292988"/>
          </a:xfrm>
          <a:prstGeom prst="ellipse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155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" y="1210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290075" y="1080901"/>
            <a:ext cx="2697749" cy="2534350"/>
            <a:chOff x="290075" y="1080901"/>
            <a:chExt cx="2697749" cy="253435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8" r="-758"/>
            <a:stretch/>
          </p:blipFill>
          <p:spPr>
            <a:xfrm>
              <a:off x="467544" y="1080901"/>
              <a:ext cx="2520280" cy="25343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75" y="2348076"/>
              <a:ext cx="1230402" cy="1254021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299864" y="97204"/>
            <a:ext cx="867045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«Профилактика правонарушений в муниципальном образовании «Город Майкоп»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070932" y="1210671"/>
            <a:ext cx="5253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chemeClr val="tx1">
                    <a:lumMod val="95000"/>
                    <a:lumOff val="5000"/>
                  </a:schemeClr>
                </a:solidFill>
              </a:rPr>
              <a:t>     Повышение уровня общественной безопасности и укрепления общественного порядка на основе совершенствования системы предупреждения и профилактики правонарушений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9495" y="1929809"/>
            <a:ext cx="5400675" cy="1338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разъяснительной работы среди населения муниципального образования «Город Майкоп» о мерах по противодействию экстремизму, терроризму в местах массового пребывания людей, а также преступлений против собственности;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профилактической работы среди населения, направленной на активизацию борьбы с пьянством, алкоголизмом и наркоманией, популяризация здорового образа жизни;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народных дружинников удостоверениями народных дружинников.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91617"/>
              </p:ext>
            </p:extLst>
          </p:nvPr>
        </p:nvGraphicFramePr>
        <p:xfrm>
          <a:off x="334082" y="3441109"/>
          <a:ext cx="8702414" cy="31892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925271"/>
                <a:gridCol w="841011"/>
                <a:gridCol w="792088"/>
              </a:tblGrid>
              <a:tr h="59449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</a:p>
                  </a:txBody>
                  <a:tcPr marL="91441" marR="91441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37" marB="45737"/>
                </a:tc>
              </a:tr>
              <a:tr h="35100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55,0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9" marB="45729" anchor="ctr"/>
                </a:tc>
              </a:tr>
              <a:tr h="24393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37" marB="457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3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Удельный вес населения (из расчёта на 1 жителя), охваченного агитационной информацией по вопросам противодействия экстремизму, терроризму, преступлениям против собственности, действиям при угрозе террористических актов в местах массового пребывания людей, антитеррористической направленности, к общей численности населения муниципального образования «Город Майкоп»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4771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Удельный вес населения (из расчёта на 1 жителя), охваченного агитационной информацией по профилактике наркомании, алкоголизма и других правонарушений к общей численности населения муниципального образования «Город Майкоп»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2639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 smtClean="0">
                          <a:effectLst/>
                        </a:rPr>
                        <a:t>Доля обучающихся в общеобразовательных организациях (6-11 классы), посетивших занятия по проблемам профилактики безнадзорности и правонарушений несовершеннолетних 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96,7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97,5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98,4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99,5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99,5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754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 smtClean="0">
                          <a:effectLst/>
                        </a:rPr>
                        <a:t>Доля обучающихся в общеобразовательных организациях (6-11 классы), высших учебных заведениях, посетивших занятия о профилактике и борьбе с незаконным оборотом и употреблением наркотиков, пьянством и алкоголизмом,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70,9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73,3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77,2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77,5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2639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dirty="0" smtClean="0">
                          <a:effectLst/>
                        </a:rPr>
                        <a:t>Процент обеспеченности народных дружинников удостоверениями народных дружинников к общей их численности,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4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764705"/>
            <a:ext cx="3096344" cy="19451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3723" y="118253"/>
            <a:ext cx="842493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2000" i="1" dirty="0" smtClean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«Молодежь столицы Адыгея»</a:t>
            </a:r>
          </a:p>
          <a:p>
            <a:pPr algn="ctr">
              <a:defRPr/>
            </a:pPr>
            <a:endParaRPr lang="ru-RU" sz="1000" i="1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4534" y="1162876"/>
            <a:ext cx="5064125" cy="10604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323232"/>
                </a:solidFill>
              </a:rPr>
              <a:t>Цель:</a:t>
            </a:r>
          </a:p>
          <a:p>
            <a:pPr>
              <a:defRPr/>
            </a:pPr>
            <a:endParaRPr lang="ru-RU" sz="500" b="1" dirty="0" smtClean="0">
              <a:solidFill>
                <a:srgbClr val="32323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900" dirty="0" smtClean="0">
                <a:solidFill>
                  <a:srgbClr val="323232"/>
                </a:solidFill>
              </a:rPr>
              <a:t>    </a:t>
            </a:r>
            <a:r>
              <a:rPr lang="ru-RU" sz="1000" dirty="0" smtClean="0">
                <a:solidFill>
                  <a:srgbClr val="323232"/>
                </a:solidFill>
                <a:cs typeface="Times New Roman" pitchFamily="18" charset="0"/>
              </a:rPr>
              <a:t>Создание благоприятных условий и возможностей для успешной социализации и эффективной самореализации молодых людей вне зависимости от социального статуса в целях использования потенциала молодежи в интересах инновационного развития города Майкопа</a:t>
            </a:r>
            <a:r>
              <a:rPr lang="ru-RU" sz="900" dirty="0" smtClean="0">
                <a:solidFill>
                  <a:srgbClr val="323232"/>
                </a:solidFill>
                <a:cs typeface="Times New Roman" pitchFamily="18" charset="0"/>
              </a:rPr>
              <a:t>.</a:t>
            </a:r>
            <a:endParaRPr lang="ru-RU" sz="900" dirty="0" smtClean="0">
              <a:solidFill>
                <a:srgbClr val="3232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288" y="2435225"/>
            <a:ext cx="8281987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</a:rPr>
              <a:t>Задачи:</a:t>
            </a:r>
          </a:p>
          <a:p>
            <a:pPr>
              <a:defRPr/>
            </a:pPr>
            <a:endParaRPr lang="ru-RU" sz="5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молодежи в социальную практику путем формирования целостной системы поддержки гражданских инициатив;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мероприятий с детьми и молодежью МКУ «МКЦ»;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 молодежи российской идентичности и профилактика асоциального поведения, этнического и религиозно-политического экстремизма в молодежной среде.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добровольчества (</a:t>
            </a:r>
            <a:r>
              <a:rPr lang="ru-RU" sz="900" dirty="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волонтерства</a:t>
            </a: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на территории муниципального образования «Город Майкоп».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58438"/>
              </p:ext>
            </p:extLst>
          </p:nvPr>
        </p:nvGraphicFramePr>
        <p:xfrm>
          <a:off x="370061" y="3717032"/>
          <a:ext cx="8592410" cy="29452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925271"/>
                <a:gridCol w="714668"/>
                <a:gridCol w="808427"/>
              </a:tblGrid>
              <a:tr h="5944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финансирования муниципальной программы (тыс.руб.)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4" marB="45744"/>
                </a:tc>
              </a:tr>
              <a:tr h="351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8 302,0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8 389,8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8 489,4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8 576,6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8 791,0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43932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Целевые показатели реализации муниципальной программы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4" marR="91444" marT="45744" marB="4574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3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Доля молодых людей, принимающих участие в программных мероприятиях в сфере молодежной политики, %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46,5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44,5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45,3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45,6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45,8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</a:tr>
              <a:tr h="477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Доля детей, подростков и молодежи, посещающих клубы, принимающих участие в мероприятиях, направленных на гражданское становление и нравственное воспитание молодежи, привитие навыков здорового образа жизни, %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</a:tr>
              <a:tr h="2639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Доля молодежи, охваченной профилактическими акциями и мероприятиями против употребления наркотиков, алкоголя и табакокурения , %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10,7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754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Доля граждан муниципального образования «Город Майкоп», вовлеченных в добровольческую (волонтерскую) деятельность,%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2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7" y="1412776"/>
            <a:ext cx="3116498" cy="1696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1139825"/>
            <a:ext cx="5062538" cy="723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</a:rPr>
              <a:t>Цель:</a:t>
            </a:r>
          </a:p>
          <a:p>
            <a:pPr>
              <a:defRPr/>
            </a:pPr>
            <a:endParaRPr lang="ru-RU" sz="5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Повышение эффективности системы противодействия коррупции на территории муниципального образования «Город Майкоп»</a:t>
            </a:r>
            <a:endParaRPr lang="ru-RU" sz="900" dirty="0">
              <a:solidFill>
                <a:srgbClr val="32323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475" y="1871663"/>
            <a:ext cx="540067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323232"/>
                </a:solidFill>
              </a:rPr>
              <a:t>Задачи:</a:t>
            </a:r>
          </a:p>
          <a:p>
            <a:pPr>
              <a:defRPr/>
            </a:pPr>
            <a:endParaRPr lang="ru-RU" sz="5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профессионального уровня муниципальных служащих в вопросах противодействия коррупции, исключение коррупционных правонарушений со стороны муниципальных служащих при осуществлении ими должностных полномочий;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Повышение доверия общества к деятельности органов местного самоуправления.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846" y="116632"/>
            <a:ext cx="8424936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«О противодействии коррупции в муниципальном образовании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242533"/>
              </p:ext>
            </p:extLst>
          </p:nvPr>
        </p:nvGraphicFramePr>
        <p:xfrm>
          <a:off x="287338" y="3573463"/>
          <a:ext cx="8760691" cy="23288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48098"/>
                <a:gridCol w="808710"/>
                <a:gridCol w="882230"/>
                <a:gridCol w="959335"/>
                <a:gridCol w="825393"/>
                <a:gridCol w="836925"/>
              </a:tblGrid>
              <a:tr h="594545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</a:tr>
              <a:tr h="351029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214,9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4" marB="45734" anchor="ctr"/>
                </a:tc>
              </a:tr>
              <a:tr h="24395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2" marB="4574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7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муниципальных служащих, в должностные обязанности которых входит работа по противодействию коррупции, прошедших обучение по противодействию коррупции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,%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4771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муниципальных служащих, впервые поступивших на муниципальную службу для замещения должностей, включённых в соответствующий Перечень, прошедших обучение по противодействию коррупции,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60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504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Степень информированности и удовлетворенности населения антикоррупционной политикой, проводимой органами местного самоуправления,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0580"/>
            <a:ext cx="2559388" cy="2559388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140200" y="908050"/>
            <a:ext cx="4824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chemeClr val="tx1">
                    <a:lumMod val="95000"/>
                    <a:lumOff val="5000"/>
                  </a:schemeClr>
                </a:solidFill>
              </a:rPr>
              <a:t>  Создание условий населению муниципального образования «Город Майкоп» для систематических занятий физической культурой и спортом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1555750"/>
            <a:ext cx="5003800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организации и проведения физкультурно-спортивных мероприятий;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подготовки спортивного резерва;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интереса у населения муниципального образования «Город Майкоп» к занятиям физической культурой и спортом, ведению здорового образа жизни;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государственной политики в сфере физической культуры и спорта в муниципальном образовании «Город Майкоп».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567741" y="116632"/>
            <a:ext cx="1022513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«Майкоп  -  спортивный город»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404032"/>
              </p:ext>
            </p:extLst>
          </p:nvPr>
        </p:nvGraphicFramePr>
        <p:xfrm>
          <a:off x="323850" y="3111500"/>
          <a:ext cx="8569325" cy="32797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7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</a:tr>
              <a:tr h="35737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51 621,6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55 503,5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49 820,1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50 611,8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52 442,6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4385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4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Уровень обеспеченности населения муниципального образования «Город Майкоп» спортивными сооружениями 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24,0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26,0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28,0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044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обучающихся, систематически занимающихся физической культурой и спортом, в общей численности обучающихся,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83,2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83,7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84,2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84,6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044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детей, занимающихся в специализированных спортивных учреждениях, в общей численности детей 5-18 лет 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27,0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27,0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29,0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31,0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7530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населения муниципального образования «Город Майкоп», систематически занимающегося физической культурой и спортом, в общей численности населения муниципального образования «Город Майкоп»,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46,4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47,0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47,8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48,9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4972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горожан, выполнивших нормативы Всероссийского физкультурно-спортивного комплекса «Готов к труду и обороне»,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обороне»,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22,4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68,0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4660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Уровень удовлетворенности населения муниципального образования «Город Майкоп» качеством предоставления муниципальных услуг в сфере физической культуры и спорта,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65,0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68,0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72,0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5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456384" cy="2942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309714"/>
            <a:ext cx="87049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«Развитие средств массовой информации в муниципальном образовании «Город Майкоп»</a:t>
            </a: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3100203"/>
            <a:ext cx="5104581" cy="862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>
              <a:defRPr/>
            </a:pPr>
            <a:endParaRPr lang="ru-RU" sz="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Доведение до жителей муниципального образования «Город Майкоп» исчерпывающей информации о процессах, происходящих в политической, социально-экономической и культурной жизни муниципального образования «Город Майкоп» и Республики Адыгея.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4" y="1723981"/>
            <a:ext cx="4751388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Обеспечение конституционного права жителей на получение оперативной и достоверной информации о важнейших общественно-политических, социально-культурных событиях, о деятельности органов местного самоуправления муниципального образования «Город Майкоп», органов государственной власти Республики Адыгея.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45058"/>
              </p:ext>
            </p:extLst>
          </p:nvPr>
        </p:nvGraphicFramePr>
        <p:xfrm>
          <a:off x="382262" y="4725144"/>
          <a:ext cx="8569325" cy="14335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6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</a:tr>
              <a:tr h="357262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26 747,0</a:t>
                      </a:r>
                      <a:endParaRPr lang="ru-RU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26 763,6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24 962,4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25 162,1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25 698,8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4381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7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Уровень удовлетворенности населения качеством информации, получаемой в средствах массовой информации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,%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74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75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76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77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79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" y="612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16632"/>
            <a:ext cx="7992888" cy="671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11) использование среднесрочных и долгосрочных кредитов в портфеле долговых обязательств в целях обеспечения долгосрочной финансовой устойчивости бюджета города и равномерного распределения долговой нагрузки по годам;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своевременное исполнение принятых обязательств по погашению и обслуживанию муниципального долга; поддержание на высоком уровне деловой репутации муниципального образования "Город Майкоп" как заемщика средств, при привлечении кредитных ресурсов;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13) гибкое реагирование на изменяющиеся условия финансовых рынков и использование наиболее благоприятных источников и форм заимствований;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14) мониторинг текущей ситуации по исполнению бюджета города с целью определения возможности досрочного погашения долговых обязательств;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15) безусловное соблюдение требований бюджетного законодательства в части параметров дефицита и муниципального долга;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16) сохранение структуры муниципального долга на уровне, позволяющем гарантированно выполнять обязательства по его погашению и обслуживанию;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17) недопущение просроченной кредиторской задолженности по заработной плате и социальным выплатам;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18) внедрение принципов инициативного бюджетирования, предполагающих участие граждан в определении и выборе предметов расходования бюджетных средств;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19) развитие механизмов привлечения социально ориентированных некоммерческих организаций к оказанию социальных услуг на конкурентной основе;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20) сохранение механизмов предоставления муниципальной поддержки на территории муниципального образования "Город Майкоп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21) повышение доступности и качества предоставления муниципальных услуг, расширение перечня получаемых муниципальных услуг в электронной форме;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22) развитие системы мониторинга качества финансового менеджмента главных распорядителей бюджетных средств;</a:t>
            </a:r>
          </a:p>
          <a:p>
            <a:pPr indent="450000"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23) обеспечение финансового контроля в сфере закупок товаров, работ, услуг для обеспечения муниципальных нужд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64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3" y="872041"/>
            <a:ext cx="2808312" cy="28931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241468"/>
            <a:ext cx="867045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«Развитие жилищно-коммунального, дорожного хозяйства и благоустройства в муниципальном образовании «Город Майкоп»</a:t>
            </a:r>
          </a:p>
          <a:p>
            <a:pPr algn="ctr">
              <a:defRPr/>
            </a:pPr>
            <a:endParaRPr lang="ru-RU" sz="1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1646238"/>
            <a:ext cx="4984750" cy="785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Развитие жилищно-коммунального, дорожного хозяйства и благоустройства муниципального образования «Город Майкоп» для создания комфортных условий проживания граждан.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375" y="2462213"/>
            <a:ext cx="5141913" cy="1339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комплексного благоустройства и дорожного хозяйства муниципального образования «Город Майкоп»;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устойчивого функционирования и развития жилищно-коммунального хозяйства;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эффективной системы управления в сфере жилищно-коммунального хозяйства, дорожного хозяйства и благоустройства.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66607"/>
              </p:ext>
            </p:extLst>
          </p:nvPr>
        </p:nvGraphicFramePr>
        <p:xfrm>
          <a:off x="250825" y="3789363"/>
          <a:ext cx="8569325" cy="28479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7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</a:tr>
              <a:tr h="35724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757 399,6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1 778 999,6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1 031 276,4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361 452,2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363 527,3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38159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4" marB="4570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31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Удовлетворенность населения качеством автомобильных дорог в муниципальном образовании «Город Майкоп»,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%</a:t>
                      </a:r>
                      <a:endParaRPr lang="ru-RU" sz="900" b="0" i="0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59,1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59,3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59,4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59,5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59,6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043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effectLst/>
                        </a:rPr>
                        <a:t>Удовлетворенность населения муниципального образования «Город Майкоп» жилищно-коммунальными услугами: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043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-теплоснабжение, 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85,7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86,0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86,5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87,0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87,5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043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-водоснабжение (водоотведение),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85,0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85,0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87,0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88,0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89,0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043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-электроснабжение,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91,0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91,5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92,0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92,5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93,0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043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-газоснабжение,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94,0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94,1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94,2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94,3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94,4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7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64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>
          <a:xfrm>
            <a:off x="251520" y="1519570"/>
            <a:ext cx="3489823" cy="249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504" y="44624"/>
            <a:ext cx="8670454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«Обеспечение деятельности и реализации полномочий Комитета по управлению имуществом муниципального образования «Город Майкоп»</a:t>
            </a: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93861"/>
              </p:ext>
            </p:extLst>
          </p:nvPr>
        </p:nvGraphicFramePr>
        <p:xfrm>
          <a:off x="215900" y="4221163"/>
          <a:ext cx="8569325" cy="22447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7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</a:tr>
              <a:tr h="35718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33 170,8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35 921,5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34 294,2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34 502,2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35 504,2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4379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8" marB="4569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объектов недвижимого имущества, зарегистрированных в собственность муниципального образования «Город Майкоп», шт.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0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проведенных технических инвентаризаций объектов недвижимости,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находящихся в муниципальной собственности </a:t>
                      </a:r>
                      <a:r>
                        <a:rPr lang="ru-RU" sz="900" u="none" strike="noStrike" baseline="0" smtClean="0">
                          <a:effectLst/>
                        </a:rPr>
                        <a:t>МО «Город Майкоп», </a:t>
                      </a:r>
                      <a:r>
                        <a:rPr lang="ru-RU" sz="900" u="none" strike="noStrike" dirty="0" smtClean="0">
                          <a:effectLst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0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земельных участков, зарегистрированных в собственность </a:t>
                      </a:r>
                      <a:r>
                        <a:rPr lang="ru-RU" sz="900" u="none" strike="noStrike" baseline="0" smtClean="0">
                          <a:effectLst/>
                        </a:rPr>
                        <a:t>МО «Город Майкоп», </a:t>
                      </a:r>
                      <a:r>
                        <a:rPr lang="ru-RU" sz="900" u="none" strike="noStrike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265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311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  <a:tr h="30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оказанных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муниципальных услуг</a:t>
                      </a:r>
                      <a:r>
                        <a:rPr lang="ru-RU" sz="900" u="none" strike="noStrike" dirty="0" smtClean="0">
                          <a:effectLst/>
                        </a:rPr>
                        <a:t>, шт.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1925</a:t>
                      </a:r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2350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2450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2500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95738" y="1774825"/>
            <a:ext cx="47529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Повышение эффективности управления и распоряжения муниципальным имуществом.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738" y="2492375"/>
            <a:ext cx="41656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управление и распоряжение имуществом;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учета объектов муниципальной собственности и земельных участков;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управление, распоряжение и рациональное использование земельных участков;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государственной политики в области имущественных и земельных отношений, государственной жилищной политики.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64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1760" b="3878"/>
          <a:stretch/>
        </p:blipFill>
        <p:spPr>
          <a:xfrm>
            <a:off x="539551" y="1449050"/>
            <a:ext cx="3319089" cy="277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24615" y="1684338"/>
            <a:ext cx="47529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Развитие духовно-культурных и патриотических основ российского казачества .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4614" y="2447925"/>
            <a:ext cx="4752975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>
              <a:defRPr/>
            </a:pPr>
            <a:endParaRPr lang="ru-RU" sz="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системы мероприятий по патриотическому воспитанию казачьей молодежи;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Поддержание высокого уровня работы групп казачьей направленности в общеобразовательных учреждениях муниципального образования «Город Майкоп».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67" y="260648"/>
            <a:ext cx="867045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«Поддержка казачьих обществ муниципального образования        «Город Майкоп»</a:t>
            </a:r>
          </a:p>
          <a:p>
            <a:pPr algn="ctr">
              <a:defRPr/>
            </a:pPr>
            <a:endParaRPr lang="ru-RU" sz="1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045312"/>
              </p:ext>
            </p:extLst>
          </p:nvPr>
        </p:nvGraphicFramePr>
        <p:xfrm>
          <a:off x="310685" y="4365104"/>
          <a:ext cx="8569325" cy="15954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7190"/>
                <a:gridCol w="808427"/>
                <a:gridCol w="808427"/>
                <a:gridCol w="808427"/>
                <a:gridCol w="808427"/>
                <a:gridCol w="808427"/>
              </a:tblGrid>
              <a:tr h="42669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</a:tr>
              <a:tr h="357267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</a:tr>
              <a:tr h="2438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8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Увеличение количества проведенных казачьих мероприятий по сравнению с предыдущим годом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8,3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</a:tr>
              <a:tr h="2838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Увеличение охвата детей и подростков казачьими мероприятиями по сравнению с предыдущим годом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6,3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9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1709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" t="8847" r="650" b="42424"/>
          <a:stretch/>
        </p:blipFill>
        <p:spPr>
          <a:xfrm>
            <a:off x="1425" y="1268760"/>
            <a:ext cx="4648656" cy="139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97913" y="816271"/>
            <a:ext cx="70564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Повышение качества и комфорта городской среды на территории муниципального образования "Город Майкоп"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9365" y="1170757"/>
            <a:ext cx="41656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формирования единого облика муниципального образования «Город Майкоп»;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создания, содержания и развития объектов благоустройства на территории муниципального образования «Город Майкоп», включая объекты, находящиеся в частной собственности и прилегающие к ним территории;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«Город Майкоп».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4362" y="100142"/>
            <a:ext cx="8064896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«Формирование  современной городской среды в муниципальном образовании «Город Майкоп»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2018 - 2024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452032"/>
              </p:ext>
            </p:extLst>
          </p:nvPr>
        </p:nvGraphicFramePr>
        <p:xfrm>
          <a:off x="312471" y="2745183"/>
          <a:ext cx="8713787" cy="38824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03511"/>
                <a:gridCol w="822055"/>
                <a:gridCol w="822055"/>
                <a:gridCol w="822055"/>
                <a:gridCol w="822055"/>
                <a:gridCol w="822056"/>
              </a:tblGrid>
              <a:tr h="4556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</a:p>
                    <a:p>
                      <a:pPr algn="ctr"/>
                      <a:r>
                        <a:rPr lang="ru-RU" sz="1100" dirty="0" smtClean="0"/>
                        <a:t>(оценка)</a:t>
                      </a:r>
                      <a:endParaRPr lang="ru-RU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</a:t>
                      </a:r>
                      <a:r>
                        <a:rPr lang="ru-RU" sz="1000" dirty="0" smtClean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</a:tr>
              <a:tr h="21602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122 200,6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93 329,6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87 084,8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86 468,1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76 605,8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4738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благоустроенных территорий многоквартирных домов в отчетном году, шт.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6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Площадь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благоустроенных дворовых территорий многоквартирных домов в отчетном году, м2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75320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82445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86007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89570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6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39,5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43,2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45,1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46,9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37532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Охват населения благоустроенными дворовыми территориями (доля населения, проживающего в жилом фонде с благоустроенными дворовыми территориями от общей численности населения муниципального образования «Город Майкоп»)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17,2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21,5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24,1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6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Количество благоустроенных общественных территорий в отчетном году, шт.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3396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Площадь благоустроенных общественных территорий в отчетном году, м2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322250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338375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532200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711637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40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площади благоустроенных общественных территорий к общей площади общественных территорий,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18,5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22,4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26,3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30,2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6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Площадь благоустроенных общественных территорий, приходящихся на 1 жителя муниципального образования «Город Майкоп»,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м2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0,59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0,64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0,66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0,68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6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Объем трудового участия граждан в выполнении мероприятий по благоустройству дворовых территорий в отчетном году, чел/час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253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Доля площади благоустроенных мест массового отдыха населения (городских парков) от общей площади парков (нарастающим итогом),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5,4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-3946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12354" y="99209"/>
            <a:ext cx="8480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Ведомственная программа «Повышение эффективности и сбалансированности работы Управления архитектуры и градостроительства муниципального образования «Город Майкоп»</a:t>
            </a:r>
          </a:p>
          <a:p>
            <a:pPr algn="ctr">
              <a:defRPr/>
            </a:pPr>
            <a:r>
              <a:rPr lang="ru-RU" sz="1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2016 - 2023 годы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81558"/>
              </p:ext>
            </p:extLst>
          </p:nvPr>
        </p:nvGraphicFramePr>
        <p:xfrm>
          <a:off x="203200" y="3325813"/>
          <a:ext cx="8766175" cy="31686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12703"/>
                <a:gridCol w="794940"/>
                <a:gridCol w="719962"/>
                <a:gridCol w="935951"/>
                <a:gridCol w="863954"/>
                <a:gridCol w="938665"/>
              </a:tblGrid>
              <a:tr h="3962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 (факт)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</a:p>
                    <a:p>
                      <a:pPr algn="ctr"/>
                      <a:r>
                        <a:rPr lang="ru-RU" sz="1000" dirty="0" smtClean="0"/>
                        <a:t>(оценка)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</a:tr>
              <a:tr h="29338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21 446,0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20 633,0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19 070,6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19 223,3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19 908,0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5887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24" marB="4572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8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Площадь территории населенных пунктов, охваченных топографическими съемками, га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330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  <a:tr h="2494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Площадь территории населенных пунктов, охваченных проектами планировок, га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394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  <a:tr h="2838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заседаний комиссии по подготовке Правил землепользования и застройки муниципального образования «Город Майкоп»,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  <a:tr h="2838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выданных разрешений на строительство объектов капитального строительства,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145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135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145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155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160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  <a:tr h="2838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выданных разрешений на ввод объектов капитального </a:t>
                      </a:r>
                    </a:p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строительства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69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65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75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85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90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  <a:tr h="275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выданных разрешений на перепланировку квартир,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42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60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65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70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  <a:tr h="275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разработанных градостроительных планов земельных участков,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147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130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150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200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230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  <a:tr h="2838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Количество подготовленных разрешений на установку и эксплуатацию рекламных конструкций,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8" marR="68568" marT="0" marB="0" anchor="ctr"/>
                </a:tc>
              </a:tr>
            </a:tbl>
          </a:graphicData>
        </a:graphic>
      </p:graphicFrame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316288" y="1522413"/>
            <a:ext cx="32416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Повышение качества  и комфорта городской среды на территории муниципального образования «Город Майкоп» 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341688" y="2252663"/>
            <a:ext cx="5551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повышение эффективности территориального планирования и землепользования на территории муниципального образования «Город Майкоп»;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обеспечение организационных и информационных условий для реализации Программы в сфере архитектурной и землеустроительной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3999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муниципального долга </a:t>
            </a:r>
            <a:br>
              <a:rPr lang="ru-RU" sz="3200" dirty="0" smtClean="0"/>
            </a:br>
            <a:r>
              <a:rPr lang="ru-RU" sz="1600" dirty="0" smtClean="0"/>
              <a:t>(</a:t>
            </a:r>
            <a:r>
              <a:rPr lang="ru-RU" sz="1600" i="1" dirty="0" smtClean="0"/>
              <a:t>в соответствии с Бюджетным кодексом Российской Федерации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3113" y="2204864"/>
            <a:ext cx="1944216" cy="9453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     Кредиты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2204864"/>
            <a:ext cx="1922512" cy="9453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Муниципальные ценные бумаги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3695" y="2204865"/>
            <a:ext cx="1884649" cy="945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Муниципальные гарантии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3587282"/>
            <a:ext cx="1512168" cy="77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Бюджетные кредиты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3587282"/>
            <a:ext cx="1537320" cy="77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Кредиты от кредитных организаций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5157192"/>
            <a:ext cx="1872208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Краткосрочный (менее 1 года)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5157192"/>
            <a:ext cx="2088232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 smtClean="0">
                <a:effectLst/>
              </a:rPr>
              <a:t>Среднесрочный                    ( от 1 года до 5 лет)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5157192"/>
            <a:ext cx="2088232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Долгосрочный                                   ( от 5 до 10 включительно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2503929"/>
            <a:ext cx="12961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prstClr val="black"/>
                </a:solidFill>
              </a:rPr>
              <a:t>По</a:t>
            </a:r>
            <a:r>
              <a:rPr lang="ru-RU" sz="1200" b="1" dirty="0">
                <a:solidFill>
                  <a:prstClr val="black"/>
                </a:solidFill>
              </a:rPr>
              <a:t> видам долговых обязательств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5" y="5331540"/>
            <a:ext cx="1080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prstClr val="black"/>
                </a:solidFill>
              </a:rPr>
              <a:t>По</a:t>
            </a:r>
            <a:r>
              <a:rPr lang="ru-RU" sz="1200" b="1" dirty="0">
                <a:solidFill>
                  <a:prstClr val="black"/>
                </a:solidFill>
              </a:rPr>
              <a:t> сроку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8" name="Прямая соединительная линия 27"/>
          <p:cNvCxnSpPr>
            <a:stCxn id="13" idx="2"/>
            <a:endCxn id="16" idx="0"/>
          </p:cNvCxnSpPr>
          <p:nvPr/>
        </p:nvCxnSpPr>
        <p:spPr>
          <a:xfrm flipH="1">
            <a:off x="2087724" y="3150260"/>
            <a:ext cx="497497" cy="43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2"/>
            <a:endCxn id="17" idx="0"/>
          </p:cNvCxnSpPr>
          <p:nvPr/>
        </p:nvCxnSpPr>
        <p:spPr>
          <a:xfrm>
            <a:off x="2585221" y="3150260"/>
            <a:ext cx="1315279" cy="43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news.sevas.com/uploads/cache/watermark/news/39932/foto_moneys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35611"/>
            <a:ext cx="272891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783" y="1412776"/>
            <a:ext cx="8424935" cy="288032"/>
          </a:xfrm>
        </p:spPr>
        <p:txBody>
          <a:bodyPr>
            <a:noAutofit/>
          </a:bodyPr>
          <a:lstStyle/>
          <a:p>
            <a:r>
              <a:rPr lang="ru-RU" sz="1200" dirty="0" smtClean="0"/>
              <a:t>СТРУКТУРА МУНИЦИПАЛЬНОГО ДОЛГА МУНИЦИПАЛЬНОГО ОБРАЗОВАНИЯ «ГОРОД МАЙКОП»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1259632" y="7029400"/>
            <a:ext cx="7344816" cy="648072"/>
          </a:xfrm>
        </p:spPr>
        <p:txBody>
          <a:bodyPr>
            <a:noAutofit/>
          </a:bodyPr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21843977"/>
              </p:ext>
            </p:extLst>
          </p:nvPr>
        </p:nvGraphicFramePr>
        <p:xfrm>
          <a:off x="0" y="1772816"/>
          <a:ext cx="8859821" cy="389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19783" y="28786"/>
            <a:ext cx="8424936" cy="476672"/>
          </a:xfrm>
          <a:prstGeom prst="rect">
            <a:avLst/>
          </a:prstGeom>
          <a:ln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МУНИЦИПАЛЬНЫЙ ДОЛГ МУНИЦИПАЛЬНОГО ОБРАЗОВАНИЯ «ГОРОД МАЙКОП»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9783" y="512354"/>
            <a:ext cx="8424936" cy="9004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соответствии с Бюджетным Кодексом Российской Федерации предельный объем муниципального долга не должен превышать утвержденный  общий  годовой объем доходов бюджета муниципального образования  «Город Майкоп» без учета утвержденного объема безвозмездных поступлений и (или) поступлений налоговых доходов по дополнительным нормативом отчислений.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4638696"/>
            <a:ext cx="323165" cy="696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/>
              <a:t> 531 285,50</a:t>
            </a:r>
            <a:endParaRPr lang="ru-RU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187392" y="4638696"/>
            <a:ext cx="323165" cy="696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/>
              <a:t> 350 000,00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3112" y="4531952"/>
            <a:ext cx="323165" cy="8030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/>
              <a:t>400 000,00</a:t>
            </a:r>
            <a:endParaRPr lang="ru-RU" sz="9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547664" y="5697939"/>
            <a:ext cx="5769659" cy="44260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/>
              <a:t>  64,7%                            64,4%                          69,8%                         67,0%                       64,2%</a:t>
            </a:r>
            <a:endParaRPr lang="ru-RU" sz="900" b="1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1547664" y="6165305"/>
            <a:ext cx="5726782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/>
              <a:t> 42 739,10                    51 681,00                    51 681,00                  51 681,00                  51 681,00</a:t>
            </a:r>
            <a:endParaRPr lang="ru-RU" sz="900" b="1" dirty="0"/>
          </a:p>
        </p:txBody>
      </p:sp>
      <p:sp>
        <p:nvSpPr>
          <p:cNvPr id="7" name="Овал 6"/>
          <p:cNvSpPr/>
          <p:nvPr/>
        </p:nvSpPr>
        <p:spPr>
          <a:xfrm>
            <a:off x="7293574" y="5464937"/>
            <a:ext cx="1526833" cy="64552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Уровень долговой нагрузки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7293574" y="6021288"/>
            <a:ext cx="1545959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/>
              <a:t>Расходы на обслуживание муниципального долга,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9136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7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9274" y="212556"/>
            <a:ext cx="65293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004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проекты</a:t>
            </a:r>
            <a:r>
              <a:rPr lang="ru-RU" sz="3000" i="1" dirty="0">
                <a:solidFill>
                  <a:srgbClr val="004FEE"/>
                </a:solidFill>
              </a:rPr>
              <a:t>  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5496" y="980727"/>
          <a:ext cx="8964488" cy="56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3275" y="1327150"/>
            <a:ext cx="302577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«Город Майкоп»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национальных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</p:txBody>
      </p:sp>
      <p:pic>
        <p:nvPicPr>
          <p:cNvPr id="71686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6982">
            <a:off x="841375" y="4437063"/>
            <a:ext cx="30464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439297">
            <a:off x="4457700" y="1736874"/>
            <a:ext cx="27352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Культура</a:t>
            </a:r>
            <a:endParaRPr lang="ru-RU" sz="2400" b="1" i="1" dirty="0">
              <a:solidFill>
                <a:srgbClr val="32323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439297">
            <a:off x="4495800" y="2643157"/>
            <a:ext cx="27368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Образование</a:t>
            </a:r>
            <a:endParaRPr lang="ru-RU" sz="2000" b="1" i="1" dirty="0">
              <a:solidFill>
                <a:srgbClr val="32323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423894">
            <a:off x="4151749" y="3573463"/>
            <a:ext cx="32940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Жилье и городская </a:t>
            </a:r>
            <a:r>
              <a:rPr lang="ru-RU" sz="1600" b="1" i="1" dirty="0" smtClean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среда</a:t>
            </a:r>
            <a:endParaRPr lang="ru-RU" sz="1600" b="1" i="1" dirty="0">
              <a:solidFill>
                <a:srgbClr val="32323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0744" y="4509120"/>
            <a:ext cx="26828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Демография</a:t>
            </a:r>
            <a:endParaRPr lang="ru-RU" sz="2000" b="1" i="1" dirty="0">
              <a:solidFill>
                <a:srgbClr val="32323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77591">
            <a:off x="4117975" y="5483860"/>
            <a:ext cx="3240088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i="1" dirty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Безопасные и качественные автомобильные </a:t>
            </a:r>
            <a:r>
              <a:rPr lang="ru-RU" sz="1300" b="1" i="1" dirty="0" smtClean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дороги</a:t>
            </a:r>
            <a:endParaRPr lang="ru-RU" sz="1300" b="1" i="1" dirty="0">
              <a:solidFill>
                <a:srgbClr val="32323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69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57563"/>
            <a:ext cx="13827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349500"/>
            <a:ext cx="14033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555750"/>
            <a:ext cx="1403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367213"/>
            <a:ext cx="13684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6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268913"/>
            <a:ext cx="13112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9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3326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Глоссарий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Администратор доходов бюджета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орган местного самоуправления, казенное учреждение, осуществляющий(ее): начисление, учет, контроль за правильностью исчисления, полнотой и своевременностью уплаты, взыскание, принятие решений о возврате (зачете) излишне уплаченных (взысканных) платежей, пеней и штрафов по ним, являющихся доходами бюджета муниципального образования.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поступающие в бюджет денежные средства на безвозмездной и безвозвратной основе из вышестоящих бюджетов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(местный бюджет)—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 расходных обязательств соответствующего муниципального образования.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Бюджетный процесс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Ведомственная структура расходов бюджета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группам (группам, подгруппам) видов расходов бюджетной классификации РФ.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Главный распорядитель средств местного бюджета –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а также наиболее значимое учреждение,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Кодексом Российской Федерации.</a:t>
            </a:r>
            <a:endParaRPr lang="ru-RU" altLang="ru-RU" sz="30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превышение расходов бюджета над его доходами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Дотации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поступающие в бюджет средства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Муниципальная программа 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отношения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взаимоотношения между публично-правовыми образованиями по вопросам осуществления бюджетного процесса.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трансферты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средства, предоставляемые одним бюджетом бюджетной системы Российской Федерации другому бюджету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законодательством Республики Адыгеи от региональных налогов и нормативными правовыми актами муниципального образования «Город Майкоп»  от местных налогов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платежи, которые включают в себя возмездные операции от прямого предоставления в пользование имущества и природных ресурсов, от различного вида услуг, а также  платежи в виде штрафов или иных санкций за нарушения законодательства</a:t>
            </a:r>
            <a:endParaRPr lang="ru-RU" alt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11825"/>
            <a:ext cx="91800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635870"/>
            <a:ext cx="8496944" cy="524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4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взаимодействие органов местного самоуправления и исполнительных органов государственной власти Республики Адыгея, а также территориальных органов федеральных органов власти в целях увеличения поступлений налоговых и неналоговых доходов;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осуществление мониторинга законодательства Российской Федерации о налогах и сборах с целью приведения в соответствие с ним муниципальных правовых актов муниципального образования "Город Майкоп";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совершенствование налогового администрирования, повышение уровня ответственности главных администраторов доходов за качественное прогнозирование доходов бюджета муниципального образования "Город Майкоп";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оптимизации состава налоговых льгот с учетом оценки их социальной и бюджетной эффективности;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продолжение работы по обеспечению полноценного и достоверного учета имущества, находящегося в муниципальной собственности муниципального образования "Город Майкоп";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мероприятий по сокращению задолженности по доходам: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сдачи в аренду земельных участков, находящихся в муниципальной собственности муниципального образования "Город Майкоп";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сдачи в аренду земельных участков, муниципальная собственность на которые не разграничена;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использования имущества, находящегося в муниципальной собственности муниципальных образований "Город Майкоп";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усиление муниципального земельного контроля;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развития субъектов малого и среднего предпринимательства;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16583"/>
            <a:ext cx="8208912" cy="13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налоговой политики муниципального образования «Город Майкоп» муниципального образования «Город Майкоп» на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годов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7632848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выплачиваемые из бюджета средства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Субвенция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целевые средства на выполнение тех задач и полномочий, которые региональные власти передают муниципалитетам. Например, предоставление образования в рамках образовательного стандарта, предоставления отдельным категориям граждан льгот на оплату жилищно-коммунальных услуг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(местным бюджетам из бюджета субъекта Российской Федерации) - целевые средства на решение приоритетных задач территорий при условии обязательного участия средств местных бюджетов. Например, субсидии на строительство детских садов, капитальный ремонт дорог, летний отдых детей и многое другое.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Ф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Финансовое управление администрации муниципального образования «Город Майкоп»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структурное подразделение местной администрации, осуществляющее составление и организацию исполнения бюджета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38173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Финансовое управление администрации муниципального образования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«Город 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айкоп»</a:t>
            </a:r>
          </a:p>
          <a:p>
            <a:pPr algn="ctr"/>
            <a:endParaRPr lang="ru-RU" sz="2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http://maikop.ru/ekonomika-i-finansy/finansovoe-upravlenie/</a:t>
            </a:r>
            <a:endParaRPr lang="ru-RU" sz="16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65404" y="2271647"/>
            <a:ext cx="3605221" cy="947400"/>
            <a:chOff x="1126278" y="2636912"/>
            <a:chExt cx="3605221" cy="9474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78" y="2636912"/>
              <a:ext cx="936104" cy="94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483768" y="2987501"/>
              <a:ext cx="2247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Телефон (факс) 8(8772) 52-26-00 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645319" y="3271326"/>
            <a:ext cx="3081136" cy="930145"/>
            <a:chOff x="1145087" y="3735129"/>
            <a:chExt cx="3081136" cy="93014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87" y="3735129"/>
              <a:ext cx="936104" cy="9301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488247" y="3956123"/>
              <a:ext cx="17379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E-mail: fdmra@maikop.ru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050380" y="5157192"/>
            <a:ext cx="5746967" cy="12961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График работы: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понедельник –четверг с 9-00 до 18-00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Пятница с 9-00 до 17-00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перерыв с 13-00 до 13-48</a:t>
            </a:r>
            <a:endParaRPr lang="ru-RU" sz="1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75213" y="4253571"/>
            <a:ext cx="5714513" cy="648071"/>
            <a:chOff x="929063" y="4809638"/>
            <a:chExt cx="5714513" cy="64807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29063" y="4809638"/>
              <a:ext cx="1368152" cy="648071"/>
              <a:chOff x="971600" y="4941169"/>
              <a:chExt cx="1512168" cy="697278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4941169"/>
                <a:ext cx="1512168" cy="6972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96128" y="5151308"/>
                <a:ext cx="1063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ПРИЕМНАЯ</a:t>
                </a: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427357" y="4949878"/>
              <a:ext cx="421621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385000, Республика Адыгея, город Майкоп, ул. Краснооктябрьская, 21</a:t>
              </a:r>
            </a:p>
            <a:p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7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8"/>
            <a:ext cx="91800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9542" y="260648"/>
            <a:ext cx="8208912" cy="17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42" y="908720"/>
            <a:ext cx="8208912" cy="253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улучшение предпринимательского и инвестиционного климата;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расширения и развития негосударственного сектора экономики, в том числе малого бизнеса.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продолжение работы Межведомственной комиссии по вопросам погашения задолженности по налоговым и неналоговым поступлениям, обеспечения своевременной выплаты заработной платы в хозяйствующих субъектах муниципального образования "Город Майкоп";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взаимодействие с налоговыми органами в части повышения уровня собираемости налогов, сокращения недоимки, усиления налоговой дисциплины, улучшения качества администрирования налоговых доходов.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1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" y="-2934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1677" y="599014"/>
            <a:ext cx="760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чего складываются доходы бюджета?</a:t>
            </a:r>
            <a:endParaRPr lang="ru-RU" sz="28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475656" y="4437112"/>
            <a:ext cx="2246682" cy="1584175"/>
            <a:chOff x="1259632" y="1988841"/>
            <a:chExt cx="1794660" cy="17281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988841"/>
              <a:ext cx="1794660" cy="17281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36087" y="2591326"/>
              <a:ext cx="1334723" cy="570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</a:rPr>
                <a:t>Налоговые доходы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067944" y="4509121"/>
            <a:ext cx="2263514" cy="1584175"/>
            <a:chOff x="3209508" y="2141284"/>
            <a:chExt cx="1794540" cy="172807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508" y="2141284"/>
              <a:ext cx="1794540" cy="17280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30433" y="2719072"/>
              <a:ext cx="1152689" cy="80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</a:rPr>
                <a:t>Неналоговые</a:t>
              </a:r>
            </a:p>
            <a:p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</a:rPr>
                <a:t>доходы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88224" y="4513067"/>
            <a:ext cx="2309451" cy="1580229"/>
            <a:chOff x="5148064" y="2113626"/>
            <a:chExt cx="1728192" cy="158022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2113626"/>
              <a:ext cx="1728192" cy="15802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53032" y="2576907"/>
              <a:ext cx="11182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</a:rPr>
                <a:t>Безвозмездные поступления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60166" y="1138983"/>
            <a:ext cx="80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200" dirty="0" smtClean="0">
                <a:solidFill>
                  <a:srgbClr val="31520A"/>
                </a:solidFill>
              </a:rPr>
              <a:t>.</a:t>
            </a:r>
            <a:endParaRPr lang="ru-RU" sz="1200" dirty="0">
              <a:solidFill>
                <a:srgbClr val="31520A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16200000">
            <a:off x="2338685" y="3980207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6200000">
            <a:off x="4804341" y="4012949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16200000">
            <a:off x="7387413" y="3978249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660232" y="3076490"/>
            <a:ext cx="1925744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– 2 172 158,1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– 1 529 488,5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– 1 505 564,7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1680" y="3082668"/>
            <a:ext cx="1800200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1 405 180,0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1 452 594,0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1 519 680,0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1960" y="3082668"/>
            <a:ext cx="1683796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102 669,6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91 893,9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91 519,6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8992" y="1572263"/>
            <a:ext cx="3301240" cy="95410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 – 3 680 007,7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– 3 073 976,4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– 3 116 764,3</a:t>
            </a:r>
          </a:p>
        </p:txBody>
      </p:sp>
      <p:sp>
        <p:nvSpPr>
          <p:cNvPr id="27" name="Выгнутая влево стрелка 26"/>
          <p:cNvSpPr/>
          <p:nvPr/>
        </p:nvSpPr>
        <p:spPr>
          <a:xfrm rot="10416113">
            <a:off x="6960322" y="1771294"/>
            <a:ext cx="731520" cy="1216152"/>
          </a:xfrm>
          <a:prstGeom prst="curvedRightArrow">
            <a:avLst/>
          </a:prstGeom>
          <a:solidFill>
            <a:srgbClr val="FFC000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 rot="10977186">
            <a:off x="2244136" y="1801760"/>
            <a:ext cx="731520" cy="1216152"/>
          </a:xfrm>
          <a:prstGeom prst="curvedLeftArrow">
            <a:avLst/>
          </a:prstGeom>
          <a:solidFill>
            <a:srgbClr val="FFC000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16200000">
            <a:off x="4878019" y="2548500"/>
            <a:ext cx="484632" cy="484632"/>
          </a:xfrm>
          <a:prstGeom prst="chevron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iseño predeterminado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6030</TotalTime>
  <Words>14210</Words>
  <Application>Microsoft Office PowerPoint</Application>
  <PresentationFormat>Экран (4:3)</PresentationFormat>
  <Paragraphs>3382</Paragraphs>
  <Slides>71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71</vt:i4>
      </vt:variant>
    </vt:vector>
  </HeadingPairs>
  <TitlesOfParts>
    <vt:vector size="77" baseType="lpstr">
      <vt:lpstr>Воздушный поток</vt:lpstr>
      <vt:lpstr>Diseño predeterminado</vt:lpstr>
      <vt:lpstr>1_Воздушный поток</vt:lpstr>
      <vt:lpstr>2_Воздушный поток</vt:lpstr>
      <vt:lpstr>1_Diseño predeterminado</vt:lpstr>
      <vt:lpstr>3_Воздушный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  (в соответствии с Бюджетным кодексом Российской Федерации)</vt:lpstr>
      <vt:lpstr>СТРУКТУРА МУНИЦИПАЛЬНОГО ДОЛГА МУНИЦИПАЛЬНОГО ОБРАЗОВАНИЯ «ГОРОД МАЙКОП»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ПятыгинаВ</dc:creator>
  <cp:lastModifiedBy>Томчак</cp:lastModifiedBy>
  <cp:revision>510</cp:revision>
  <cp:lastPrinted>2021-01-19T07:07:50Z</cp:lastPrinted>
  <dcterms:created xsi:type="dcterms:W3CDTF">2018-11-20T06:28:54Z</dcterms:created>
  <dcterms:modified xsi:type="dcterms:W3CDTF">2021-01-19T11:33:27Z</dcterms:modified>
</cp:coreProperties>
</file>